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15"/>
  </p:notesMasterIdLst>
  <p:sldIdLst>
    <p:sldId id="390" r:id="rId2"/>
    <p:sldId id="299" r:id="rId3"/>
    <p:sldId id="873" r:id="rId4"/>
    <p:sldId id="393" r:id="rId5"/>
    <p:sldId id="260" r:id="rId6"/>
    <p:sldId id="394" r:id="rId7"/>
    <p:sldId id="395" r:id="rId8"/>
    <p:sldId id="557" r:id="rId9"/>
    <p:sldId id="1218" r:id="rId10"/>
    <p:sldId id="1217" r:id="rId11"/>
    <p:sldId id="1136" r:id="rId12"/>
    <p:sldId id="399" r:id="rId13"/>
    <p:sldId id="1227"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1E7"/>
    <a:srgbClr val="B85808"/>
    <a:srgbClr val="EEECE1"/>
    <a:srgbClr val="800000"/>
    <a:srgbClr val="523F69"/>
    <a:srgbClr val="5E5A24"/>
    <a:srgbClr val="702316"/>
    <a:srgbClr val="8B2518"/>
    <a:srgbClr val="2D2A19"/>
    <a:srgbClr val="E1E9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0" autoAdjust="0"/>
    <p:restoredTop sz="77131" autoAdjust="0"/>
  </p:normalViewPr>
  <p:slideViewPr>
    <p:cSldViewPr snapToGrid="0" snapToObjects="1">
      <p:cViewPr varScale="1">
        <p:scale>
          <a:sx n="93" d="100"/>
          <a:sy n="93" d="100"/>
        </p:scale>
        <p:origin x="2712" y="192"/>
      </p:cViewPr>
      <p:guideLst>
        <p:guide orient="horz" pos="2160"/>
        <p:guide pos="2880"/>
      </p:guideLst>
    </p:cSldViewPr>
  </p:slideViewPr>
  <p:outlineViewPr>
    <p:cViewPr>
      <p:scale>
        <a:sx n="33" d="100"/>
        <a:sy n="33" d="100"/>
      </p:scale>
      <p:origin x="0" y="-18312"/>
    </p:cViewPr>
  </p:outlineViewPr>
  <p:notesTextViewPr>
    <p:cViewPr>
      <p:scale>
        <a:sx n="100" d="100"/>
        <a:sy n="100" d="100"/>
      </p:scale>
      <p:origin x="0" y="0"/>
    </p:cViewPr>
  </p:notesTextViewPr>
  <p:sorterViewPr>
    <p:cViewPr>
      <p:scale>
        <a:sx n="80" d="100"/>
        <a:sy n="80" d="100"/>
      </p:scale>
      <p:origin x="0" y="517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CFDDEE-B003-E047-8C72-0C8FB589A3B1}" type="datetimeFigureOut">
              <a:rPr lang="en-US" smtClean="0"/>
              <a:t>8/21/25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1D0D7F5-E8C8-5E4B-9195-D6A3FAACD294}" type="slidenum">
              <a:rPr lang="en-US" smtClean="0"/>
              <a:t>‹#›</a:t>
            </a:fld>
            <a:endParaRPr lang="en-US"/>
          </a:p>
        </p:txBody>
      </p:sp>
    </p:spTree>
    <p:extLst>
      <p:ext uri="{BB962C8B-B14F-4D97-AF65-F5344CB8AC3E}">
        <p14:creationId xmlns:p14="http://schemas.microsoft.com/office/powerpoint/2010/main" val="41672768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rs.fs.fed.us/pubs/3437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trike="sngStrike" dirty="0"/>
          </a:p>
        </p:txBody>
      </p:sp>
      <p:sp>
        <p:nvSpPr>
          <p:cNvPr id="4" name="Slide Number Placeholder 3"/>
          <p:cNvSpPr>
            <a:spLocks noGrp="1"/>
          </p:cNvSpPr>
          <p:nvPr>
            <p:ph type="sldNum" sz="quarter" idx="10"/>
          </p:nvPr>
        </p:nvSpPr>
        <p:spPr/>
        <p:txBody>
          <a:bodyPr/>
          <a:lstStyle/>
          <a:p>
            <a:fld id="{21D0D7F5-E8C8-5E4B-9195-D6A3FAACD294}" type="slidenum">
              <a:rPr lang="en-US" smtClean="0"/>
              <a:t>1</a:t>
            </a:fld>
            <a:endParaRPr lang="en-US"/>
          </a:p>
        </p:txBody>
      </p:sp>
    </p:spTree>
    <p:extLst>
      <p:ext uri="{BB962C8B-B14F-4D97-AF65-F5344CB8AC3E}">
        <p14:creationId xmlns:p14="http://schemas.microsoft.com/office/powerpoint/2010/main" val="419875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lvl="0"/>
            <a:r>
              <a:rPr lang="en-US" dirty="0"/>
              <a:t>There is also human health, social and recreational impacts from invasive species. Diseases like SARS and west Nile virus move globally sickening humans. Some plants species are toxic or can cause burns and blindness. Many species also sting or bite. An example is giant hogweed, whose sap causes horrible burns to skin when exposed to sunlight. Social and recreational impacts also decrease recreational access and travel.</a:t>
            </a:r>
          </a:p>
        </p:txBody>
      </p:sp>
      <p:sp>
        <p:nvSpPr>
          <p:cNvPr id="4" name="Slide Number Placeholder 3"/>
          <p:cNvSpPr>
            <a:spLocks noGrp="1"/>
          </p:cNvSpPr>
          <p:nvPr>
            <p:ph type="sldNum" sz="quarter" idx="10"/>
          </p:nvPr>
        </p:nvSpPr>
        <p:spPr/>
        <p:txBody>
          <a:bodyPr/>
          <a:lstStyle/>
          <a:p>
            <a:fld id="{21D0D7F5-E8C8-5E4B-9195-D6A3FAACD294}" type="slidenum">
              <a:rPr lang="en-US" smtClean="0"/>
              <a:t>10</a:t>
            </a:fld>
            <a:endParaRPr lang="en-US"/>
          </a:p>
        </p:txBody>
      </p:sp>
    </p:spTree>
    <p:extLst>
      <p:ext uri="{BB962C8B-B14F-4D97-AF65-F5344CB8AC3E}">
        <p14:creationId xmlns:p14="http://schemas.microsoft.com/office/powerpoint/2010/main" val="245912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627">
              <a:defRPr/>
            </a:pPr>
            <a:r>
              <a:rPr lang="en-US" b="1" dirty="0">
                <a:solidFill>
                  <a:srgbClr val="002060"/>
                </a:solidFill>
                <a:latin typeface="Candara"/>
              </a:rPr>
              <a:t>Environmental: </a:t>
            </a:r>
            <a:r>
              <a:rPr lang="en-US" b="0" dirty="0">
                <a:solidFill>
                  <a:srgbClr val="002060"/>
                </a:solidFill>
                <a:latin typeface="Candara"/>
              </a:rPr>
              <a:t>Attacks native ground-dwelling animals</a:t>
            </a:r>
          </a:p>
          <a:p>
            <a:pPr defTabSz="474627">
              <a:defRPr/>
            </a:pPr>
            <a:r>
              <a:rPr lang="en-US" b="0" dirty="0">
                <a:solidFill>
                  <a:srgbClr val="002060"/>
                </a:solidFill>
                <a:latin typeface="Candara"/>
              </a:rPr>
              <a:t>Harms soil arthropod community &amp; displaces native ants</a:t>
            </a:r>
          </a:p>
          <a:p>
            <a:endParaRPr lang="en-US" dirty="0"/>
          </a:p>
          <a:p>
            <a:pPr defTabSz="474627">
              <a:defRPr/>
            </a:pPr>
            <a:r>
              <a:rPr lang="en-US" b="1" dirty="0">
                <a:solidFill>
                  <a:srgbClr val="003300"/>
                </a:solidFill>
                <a:latin typeface="Candara"/>
              </a:rPr>
              <a:t>Economical: </a:t>
            </a:r>
            <a:r>
              <a:rPr lang="en-US" b="0" dirty="0">
                <a:solidFill>
                  <a:srgbClr val="003300"/>
                </a:solidFill>
                <a:latin typeface="Candara"/>
              </a:rPr>
              <a:t>Colonies destroy numerous crops: corn, soybean, blueberries, cabbage, etc. </a:t>
            </a:r>
            <a:r>
              <a:rPr lang="en-US" dirty="0">
                <a:solidFill>
                  <a:srgbClr val="003300"/>
                </a:solidFill>
                <a:latin typeface="Candara" panose="020E0502030303020204" pitchFamily="34" charset="0"/>
              </a:rPr>
              <a:t>Fire ants cause $500 million/year in livestock, wildlife, and public health damages and control efforts in TEXAS alone</a:t>
            </a:r>
            <a:r>
              <a:rPr lang="en-US" baseline="30000" dirty="0">
                <a:solidFill>
                  <a:srgbClr val="003300"/>
                </a:solidFill>
                <a:latin typeface="Candara" panose="020E0502030303020204" pitchFamily="34" charset="0"/>
              </a:rPr>
              <a:t>1</a:t>
            </a:r>
          </a:p>
          <a:p>
            <a:endParaRPr lang="en-US" dirty="0"/>
          </a:p>
          <a:p>
            <a:pPr defTabSz="474627">
              <a:defRPr/>
            </a:pPr>
            <a:r>
              <a:rPr lang="en-US" b="1" dirty="0"/>
              <a:t>Human &amp; Animal Health: </a:t>
            </a:r>
            <a:r>
              <a:rPr lang="en-US" b="0" dirty="0">
                <a:latin typeface="Candara"/>
              </a:rPr>
              <a:t>Sting can cause allergic reactions or death in humans, pets and livestock</a:t>
            </a:r>
          </a:p>
          <a:p>
            <a:endParaRPr lang="en-US" b="1" dirty="0"/>
          </a:p>
        </p:txBody>
      </p:sp>
      <p:sp>
        <p:nvSpPr>
          <p:cNvPr id="4" name="Slide Number Placeholder 3"/>
          <p:cNvSpPr>
            <a:spLocks noGrp="1"/>
          </p:cNvSpPr>
          <p:nvPr>
            <p:ph type="sldNum" sz="quarter" idx="10"/>
          </p:nvPr>
        </p:nvSpPr>
        <p:spPr/>
        <p:txBody>
          <a:bodyPr/>
          <a:lstStyle/>
          <a:p>
            <a:fld id="{21D0D7F5-E8C8-5E4B-9195-D6A3FAACD294}" type="slidenum">
              <a:rPr lang="en-US" smtClean="0"/>
              <a:t>11</a:t>
            </a:fld>
            <a:endParaRPr lang="en-US"/>
          </a:p>
        </p:txBody>
      </p:sp>
    </p:spTree>
    <p:extLst>
      <p:ext uri="{BB962C8B-B14F-4D97-AF65-F5344CB8AC3E}">
        <p14:creationId xmlns:p14="http://schemas.microsoft.com/office/powerpoint/2010/main" val="2688190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87">
              <a:defRPr/>
            </a:pPr>
            <a:r>
              <a:rPr lang="en-US" dirty="0"/>
              <a:t>This picture illustrates the problem: lost recreation, ecological damage.  All in one photo.  Nice summary slide.</a:t>
            </a:r>
          </a:p>
        </p:txBody>
      </p:sp>
      <p:sp>
        <p:nvSpPr>
          <p:cNvPr id="4" name="Slide Number Placeholder 3"/>
          <p:cNvSpPr>
            <a:spLocks noGrp="1"/>
          </p:cNvSpPr>
          <p:nvPr>
            <p:ph type="sldNum" sz="quarter" idx="10"/>
          </p:nvPr>
        </p:nvSpPr>
        <p:spPr/>
        <p:txBody>
          <a:bodyPr/>
          <a:lstStyle/>
          <a:p>
            <a:fld id="{21D0D7F5-E8C8-5E4B-9195-D6A3FAACD294}" type="slidenum">
              <a:rPr lang="en-US" smtClean="0"/>
              <a:t>12</a:t>
            </a:fld>
            <a:endParaRPr lang="en-US"/>
          </a:p>
        </p:txBody>
      </p:sp>
    </p:spTree>
    <p:extLst>
      <p:ext uri="{BB962C8B-B14F-4D97-AF65-F5344CB8AC3E}">
        <p14:creationId xmlns:p14="http://schemas.microsoft.com/office/powerpoint/2010/main" val="206708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r>
              <a:rPr lang="en-US" dirty="0"/>
              <a:t>Next we’ll discuss how YOU can help prevent the spread of invasives.</a:t>
            </a:r>
          </a:p>
        </p:txBody>
      </p:sp>
      <p:sp>
        <p:nvSpPr>
          <p:cNvPr id="4" name="Slide Number Placeholder 3"/>
          <p:cNvSpPr>
            <a:spLocks noGrp="1"/>
          </p:cNvSpPr>
          <p:nvPr>
            <p:ph type="sldNum" sz="quarter" idx="10"/>
          </p:nvPr>
        </p:nvSpPr>
        <p:spPr/>
        <p:txBody>
          <a:bodyPr/>
          <a:lstStyle/>
          <a:p>
            <a:fld id="{21D0D7F5-E8C8-5E4B-9195-D6A3FAACD294}" type="slidenum">
              <a:rPr lang="en-US" smtClean="0"/>
              <a:t>13</a:t>
            </a:fld>
            <a:endParaRPr lang="en-US"/>
          </a:p>
        </p:txBody>
      </p:sp>
    </p:spTree>
    <p:extLst>
      <p:ext uri="{BB962C8B-B14F-4D97-AF65-F5344CB8AC3E}">
        <p14:creationId xmlns:p14="http://schemas.microsoft.com/office/powerpoint/2010/main" val="129258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D0D7F5-E8C8-5E4B-9195-D6A3FAACD294}" type="slidenum">
              <a:rPr lang="en-US" smtClean="0"/>
              <a:t>2</a:t>
            </a:fld>
            <a:endParaRPr lang="en-US"/>
          </a:p>
        </p:txBody>
      </p:sp>
    </p:spTree>
    <p:extLst>
      <p:ext uri="{BB962C8B-B14F-4D97-AF65-F5344CB8AC3E}">
        <p14:creationId xmlns:p14="http://schemas.microsoft.com/office/powerpoint/2010/main" val="329866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defTabSz="474739">
              <a:defRPr/>
            </a:pPr>
            <a:r>
              <a:rPr lang="en-US" dirty="0"/>
              <a:t>Link to video: </a:t>
            </a:r>
          </a:p>
          <a:p>
            <a:pPr defTabSz="474739">
              <a:defRPr/>
            </a:pPr>
            <a:r>
              <a:rPr lang="en-US" dirty="0"/>
              <a:t>https://</a:t>
            </a:r>
            <a:r>
              <a:rPr lang="en-US" dirty="0" err="1"/>
              <a:t>content.uplynk.com</a:t>
            </a:r>
            <a:r>
              <a:rPr lang="en-US" dirty="0"/>
              <a:t>/</a:t>
            </a:r>
            <a:r>
              <a:rPr lang="en-US" dirty="0" err="1"/>
              <a:t>ext</a:t>
            </a:r>
            <a:r>
              <a:rPr lang="en-US" dirty="0"/>
              <a:t>/e6dbd32077b143a4b9cb024b791f2930/10470007.m3u8?cid=10470007&amp;eid=de181cd3-9a20-4f73-b4b3-f2ded6485d4b&amp;ct=</a:t>
            </a:r>
            <a:r>
              <a:rPr lang="en-US" dirty="0" err="1"/>
              <a:t>a&amp;tc</a:t>
            </a:r>
            <a:r>
              <a:rPr lang="en-US" dirty="0"/>
              <a:t>=1&amp;exp=1755802637&amp;rn=322085168&amp;ptid=</a:t>
            </a:r>
            <a:r>
              <a:rPr lang="en-US" dirty="0" err="1"/>
              <a:t>ESPN_tvOS_VDMS&amp;linearv</a:t>
            </a:r>
            <a:r>
              <a:rPr lang="en-US" dirty="0"/>
              <a:t>=4&amp;euid=</a:t>
            </a:r>
            <a:r>
              <a:rPr lang="en-US" dirty="0" err="1"/>
              <a:t>SEC_VDMS&amp;rays</a:t>
            </a:r>
            <a:r>
              <a:rPr lang="en-US" dirty="0"/>
              <a:t>=</a:t>
            </a:r>
            <a:r>
              <a:rPr lang="en-US" dirty="0" err="1"/>
              <a:t>kefgjihabc&amp;sig</a:t>
            </a:r>
            <a:r>
              <a:rPr lang="en-US"/>
              <a:t>=7953adb430a3a20f6832fc312992b27d1615ecb12fc29f42ae4db1f9e326c236</a:t>
            </a:r>
          </a:p>
          <a:p>
            <a:pPr defTabSz="474739">
              <a:defRPr/>
            </a:pPr>
            <a:endParaRPr lang="en-US" dirty="0"/>
          </a:p>
        </p:txBody>
      </p:sp>
      <p:sp>
        <p:nvSpPr>
          <p:cNvPr id="4" name="Slide Number Placeholder 3"/>
          <p:cNvSpPr>
            <a:spLocks noGrp="1"/>
          </p:cNvSpPr>
          <p:nvPr>
            <p:ph type="sldNum" sz="quarter" idx="10"/>
          </p:nvPr>
        </p:nvSpPr>
        <p:spPr/>
        <p:txBody>
          <a:bodyPr/>
          <a:lstStyle/>
          <a:p>
            <a:fld id="{21D0D7F5-E8C8-5E4B-9195-D6A3FAACD294}" type="slidenum">
              <a:rPr lang="en-US" smtClean="0"/>
              <a:t>3</a:t>
            </a:fld>
            <a:endParaRPr lang="en-US" dirty="0"/>
          </a:p>
        </p:txBody>
      </p:sp>
    </p:spTree>
    <p:extLst>
      <p:ext uri="{BB962C8B-B14F-4D97-AF65-F5344CB8AC3E}">
        <p14:creationId xmlns:p14="http://schemas.microsoft.com/office/powerpoint/2010/main" val="311929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r>
              <a:rPr lang="en-US" dirty="0"/>
              <a:t>In 1999, President Clinton issued executive order 13112, which defined an invasive species as a non-native species, whose introduction causes economic or environmental damages and may also harm human health. Many of these species fit into more than one category.  For example, invasive aquatic plants may have economic impacts to fisheries but also will have social impacts by making rivers and lakes unusable for boating and swimming.</a:t>
            </a:r>
          </a:p>
        </p:txBody>
      </p:sp>
      <p:sp>
        <p:nvSpPr>
          <p:cNvPr id="4" name="Slide Number Placeholder 3"/>
          <p:cNvSpPr>
            <a:spLocks noGrp="1"/>
          </p:cNvSpPr>
          <p:nvPr>
            <p:ph type="sldNum" sz="quarter" idx="10"/>
          </p:nvPr>
        </p:nvSpPr>
        <p:spPr/>
        <p:txBody>
          <a:bodyPr/>
          <a:lstStyle/>
          <a:p>
            <a:fld id="{21D0D7F5-E8C8-5E4B-9195-D6A3FAACD294}" type="slidenum">
              <a:rPr lang="en-US" smtClean="0"/>
              <a:t>4</a:t>
            </a:fld>
            <a:endParaRPr lang="en-US"/>
          </a:p>
        </p:txBody>
      </p:sp>
    </p:spTree>
    <p:extLst>
      <p:ext uri="{BB962C8B-B14F-4D97-AF65-F5344CB8AC3E}">
        <p14:creationId xmlns:p14="http://schemas.microsoft.com/office/powerpoint/2010/main" val="1143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helps point out </a:t>
            </a:r>
            <a:r>
              <a:rPr lang="en-US" u="sng" dirty="0"/>
              <a:t>how</a:t>
            </a:r>
            <a:r>
              <a:rPr lang="en-US" u="none" dirty="0"/>
              <a:t> invasive species are able to takeover in native areas.</a:t>
            </a:r>
          </a:p>
          <a:p>
            <a:r>
              <a:rPr lang="en-US" u="none" dirty="0"/>
              <a:t>It also points out that just because a species is Exotic does not mean it’s an Invasive species. </a:t>
            </a:r>
            <a:endParaRPr lang="en-US" dirty="0"/>
          </a:p>
        </p:txBody>
      </p:sp>
      <p:sp>
        <p:nvSpPr>
          <p:cNvPr id="4" name="Slide Number Placeholder 3"/>
          <p:cNvSpPr>
            <a:spLocks noGrp="1"/>
          </p:cNvSpPr>
          <p:nvPr>
            <p:ph type="sldNum" sz="quarter" idx="5"/>
          </p:nvPr>
        </p:nvSpPr>
        <p:spPr/>
        <p:txBody>
          <a:bodyPr/>
          <a:lstStyle/>
          <a:p>
            <a:fld id="{21D0D7F5-E8C8-5E4B-9195-D6A3FAACD294}" type="slidenum">
              <a:rPr lang="en-US" smtClean="0"/>
              <a:t>5</a:t>
            </a:fld>
            <a:endParaRPr lang="en-US"/>
          </a:p>
        </p:txBody>
      </p:sp>
    </p:spTree>
    <p:extLst>
      <p:ext uri="{BB962C8B-B14F-4D97-AF65-F5344CB8AC3E}">
        <p14:creationId xmlns:p14="http://schemas.microsoft.com/office/powerpoint/2010/main" val="423636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Invasive species impact not only our natural heritage, but our recreation opportunities, our health, and industry, agriculture, and forestry.  Together these have a major impact on the economy. </a:t>
            </a:r>
          </a:p>
        </p:txBody>
      </p:sp>
      <p:sp>
        <p:nvSpPr>
          <p:cNvPr id="4" name="Slide Number Placeholder 3"/>
          <p:cNvSpPr>
            <a:spLocks noGrp="1"/>
          </p:cNvSpPr>
          <p:nvPr>
            <p:ph type="sldNum" sz="quarter" idx="10"/>
          </p:nvPr>
        </p:nvSpPr>
        <p:spPr/>
        <p:txBody>
          <a:bodyPr/>
          <a:lstStyle/>
          <a:p>
            <a:fld id="{21D0D7F5-E8C8-5E4B-9195-D6A3FAACD294}" type="slidenum">
              <a:rPr lang="en-US" smtClean="0"/>
              <a:t>6</a:t>
            </a:fld>
            <a:endParaRPr lang="en-US" dirty="0"/>
          </a:p>
        </p:txBody>
      </p:sp>
    </p:spTree>
    <p:extLst>
      <p:ext uri="{BB962C8B-B14F-4D97-AF65-F5344CB8AC3E}">
        <p14:creationId xmlns:p14="http://schemas.microsoft.com/office/powerpoint/2010/main" val="156850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lvl="0"/>
            <a:r>
              <a:rPr lang="en-US" dirty="0"/>
              <a:t>As the video discussed- Human-assisted introductions can be accidental.</a:t>
            </a:r>
          </a:p>
          <a:p>
            <a:pPr lvl="0"/>
            <a:r>
              <a:rPr lang="en-US" dirty="0"/>
              <a:t>Species have been introduced in packing material, as crop contaminants or in the ballast of ships, or other means as in this list.</a:t>
            </a:r>
          </a:p>
          <a:p>
            <a:pPr lvl="0"/>
            <a:r>
              <a:rPr lang="en-US" dirty="0"/>
              <a:t>	The </a:t>
            </a:r>
            <a:r>
              <a:rPr lang="en-US" b="1" dirty="0"/>
              <a:t>bolded items</a:t>
            </a:r>
            <a:r>
              <a:rPr lang="en-US" b="0" dirty="0"/>
              <a:t> are shown in the photos</a:t>
            </a:r>
            <a:endParaRPr lang="en-US" dirty="0"/>
          </a:p>
        </p:txBody>
      </p:sp>
      <p:sp>
        <p:nvSpPr>
          <p:cNvPr id="4" name="Slide Number Placeholder 3"/>
          <p:cNvSpPr>
            <a:spLocks noGrp="1"/>
          </p:cNvSpPr>
          <p:nvPr>
            <p:ph type="sldNum" sz="quarter" idx="10"/>
          </p:nvPr>
        </p:nvSpPr>
        <p:spPr/>
        <p:txBody>
          <a:bodyPr/>
          <a:lstStyle/>
          <a:p>
            <a:fld id="{21D0D7F5-E8C8-5E4B-9195-D6A3FAACD294}" type="slidenum">
              <a:rPr lang="en-US" smtClean="0"/>
              <a:t>7</a:t>
            </a:fld>
            <a:endParaRPr lang="en-US"/>
          </a:p>
        </p:txBody>
      </p:sp>
    </p:spTree>
    <p:extLst>
      <p:ext uri="{BB962C8B-B14F-4D97-AF65-F5344CB8AC3E}">
        <p14:creationId xmlns:p14="http://schemas.microsoft.com/office/powerpoint/2010/main" val="156958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But, many have also been introduced deliberately; some species have been brought in to control other invasive species such as Asian carp, or introduced as sport fish, as ornamental plants or released pets (python in Florida, lionfish).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Globalization and trade have allowed organisms to move from one continent to another in a matter of hours. This has always occurred, but transportation advances have sped this process up exponentially.  These initial populations then have escaped into the natural environment. </a:t>
            </a:r>
          </a:p>
          <a:p>
            <a:pPr lvl="0"/>
            <a:endParaRPr lang="en-US" u="sng" dirty="0"/>
          </a:p>
          <a:p>
            <a:pPr lvl="0"/>
            <a:r>
              <a:rPr lang="en-US" b="1" u="sng" dirty="0"/>
              <a:t>Pictures: </a:t>
            </a:r>
            <a:r>
              <a:rPr lang="en-US" b="1" dirty="0"/>
              <a:t>Giant Reed </a:t>
            </a:r>
            <a:r>
              <a:rPr lang="en-US" b="0" dirty="0"/>
              <a:t>on roadside (brought in for </a:t>
            </a:r>
            <a:r>
              <a:rPr lang="en-US" b="0" u="sng" dirty="0"/>
              <a:t>erosion control</a:t>
            </a:r>
            <a:r>
              <a:rPr lang="en-US" b="0" dirty="0"/>
              <a:t>); </a:t>
            </a:r>
            <a:r>
              <a:rPr lang="en-US" b="1" dirty="0"/>
              <a:t>Cane Toad </a:t>
            </a:r>
            <a:r>
              <a:rPr lang="en-US" dirty="0"/>
              <a:t>released as a </a:t>
            </a:r>
            <a:r>
              <a:rPr lang="en-US" u="sng" dirty="0"/>
              <a:t>biological control </a:t>
            </a:r>
            <a:r>
              <a:rPr lang="en-US" dirty="0"/>
              <a:t>of sugar cane pests in Australia (covered in Intro Video); </a:t>
            </a:r>
            <a:r>
              <a:rPr lang="en-US" b="1" dirty="0"/>
              <a:t>Tree-of-Heaven </a:t>
            </a:r>
            <a:r>
              <a:rPr lang="en-US" dirty="0"/>
              <a:t>planted for Ornamental/Landscaping purposes but invades natural areas and hosts invasive insects that can spread to other native trees; </a:t>
            </a:r>
            <a:r>
              <a:rPr lang="en-US" b="1" dirty="0"/>
              <a:t>Pythons dumped in Florida Everglades by irresponsible pet-owners have become TOP predators attacking alligators and deer (as pictured);</a:t>
            </a:r>
          </a:p>
        </p:txBody>
      </p:sp>
      <p:sp>
        <p:nvSpPr>
          <p:cNvPr id="4" name="Slide Number Placeholder 3"/>
          <p:cNvSpPr>
            <a:spLocks noGrp="1"/>
          </p:cNvSpPr>
          <p:nvPr>
            <p:ph type="sldNum" sz="quarter" idx="10"/>
          </p:nvPr>
        </p:nvSpPr>
        <p:spPr/>
        <p:txBody>
          <a:bodyPr/>
          <a:lstStyle/>
          <a:p>
            <a:fld id="{21D0D7F5-E8C8-5E4B-9195-D6A3FAACD294}" type="slidenum">
              <a:rPr lang="en-US" smtClean="0"/>
              <a:t>8</a:t>
            </a:fld>
            <a:endParaRPr lang="en-US"/>
          </a:p>
        </p:txBody>
      </p:sp>
    </p:spTree>
    <p:extLst>
      <p:ext uri="{BB962C8B-B14F-4D97-AF65-F5344CB8AC3E}">
        <p14:creationId xmlns:p14="http://schemas.microsoft.com/office/powerpoint/2010/main" val="237705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defTabSz="474739">
              <a:defRPr/>
            </a:pPr>
            <a:r>
              <a:rPr lang="en-US" dirty="0"/>
              <a:t>Asian carp barrier on Chicago River locks: $30 mil to build, $18 mil/</a:t>
            </a:r>
            <a:r>
              <a:rPr lang="en-US" dirty="0" err="1"/>
              <a:t>yr</a:t>
            </a:r>
            <a:r>
              <a:rPr lang="en-US" dirty="0"/>
              <a:t> to maintain (BLM)</a:t>
            </a:r>
          </a:p>
          <a:p>
            <a:pPr defTabSz="474739">
              <a:defRPr/>
            </a:pPr>
            <a:endParaRPr lang="en-US" dirty="0"/>
          </a:p>
          <a:p>
            <a:pPr defTabSz="474739">
              <a:defRPr/>
            </a:pPr>
            <a:r>
              <a:rPr lang="en-US" dirty="0"/>
              <a:t>Texas legislature has allocated $9.6 million to address the problem of aquatic invasive species, illustrating how important this is.</a:t>
            </a:r>
          </a:p>
          <a:p>
            <a:pPr defTabSz="474739">
              <a:defRPr/>
            </a:pPr>
            <a:endParaRPr lang="en-US" dirty="0"/>
          </a:p>
          <a:p>
            <a:r>
              <a:rPr lang="en-US" dirty="0"/>
              <a:t>Kovacs, Kent F.; Haight, Robert G.; McCullough, Deborah G.; Mercader, Rodrigo J.; </a:t>
            </a:r>
            <a:r>
              <a:rPr lang="en-US" dirty="0" err="1"/>
              <a:t>Siegert</a:t>
            </a:r>
            <a:r>
              <a:rPr lang="en-US" dirty="0"/>
              <a:t>, Nathan W.; </a:t>
            </a:r>
            <a:r>
              <a:rPr lang="en-US" dirty="0" err="1"/>
              <a:t>Liebhold</a:t>
            </a:r>
            <a:r>
              <a:rPr lang="en-US" dirty="0"/>
              <a:t>, Andrew M. 2010. </a:t>
            </a:r>
            <a:r>
              <a:rPr lang="en-US" dirty="0">
                <a:hlinkClick r:id="rId3"/>
              </a:rPr>
              <a:t>Cost of potential emerald ash borer damage in U.S communities, 2009-2019. Ecological Economics 69: 569-578.</a:t>
            </a:r>
            <a:endParaRPr lang="en-US" dirty="0"/>
          </a:p>
        </p:txBody>
      </p:sp>
      <p:sp>
        <p:nvSpPr>
          <p:cNvPr id="4" name="Slide Number Placeholder 3"/>
          <p:cNvSpPr>
            <a:spLocks noGrp="1"/>
          </p:cNvSpPr>
          <p:nvPr>
            <p:ph type="sldNum" sz="quarter" idx="10"/>
          </p:nvPr>
        </p:nvSpPr>
        <p:spPr/>
        <p:txBody>
          <a:bodyPr/>
          <a:lstStyle/>
          <a:p>
            <a:fld id="{21D0D7F5-E8C8-5E4B-9195-D6A3FAACD294}" type="slidenum">
              <a:rPr lang="en-US" smtClean="0"/>
              <a:t>9</a:t>
            </a:fld>
            <a:endParaRPr lang="en-US"/>
          </a:p>
        </p:txBody>
      </p:sp>
    </p:spTree>
    <p:extLst>
      <p:ext uri="{BB962C8B-B14F-4D97-AF65-F5344CB8AC3E}">
        <p14:creationId xmlns:p14="http://schemas.microsoft.com/office/powerpoint/2010/main" val="318989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E7A403-C413-3A4F-A5B7-89E2D211299E}"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358539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7A403-C413-3A4F-A5B7-89E2D211299E}"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219809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7A403-C413-3A4F-A5B7-89E2D211299E}"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7BC42-059E-8145-A0E7-19B09345659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1850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7A403-C413-3A4F-A5B7-89E2D211299E}"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551652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7A403-C413-3A4F-A5B7-89E2D211299E}"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7BC42-059E-8145-A0E7-19B09345659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5908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7A403-C413-3A4F-A5B7-89E2D211299E}"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2249469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7A403-C413-3A4F-A5B7-89E2D211299E}"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181700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7A403-C413-3A4F-A5B7-89E2D211299E}"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40307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7A403-C413-3A4F-A5B7-89E2D211299E}"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298508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7A403-C413-3A4F-A5B7-89E2D211299E}"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403040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E7A403-C413-3A4F-A5B7-89E2D211299E}" type="datetimeFigureOut">
              <a:rPr lang="en-US" smtClean="0"/>
              <a:t>8/21/25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56874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E7A403-C413-3A4F-A5B7-89E2D211299E}" type="datetimeFigureOut">
              <a:rPr lang="en-US" smtClean="0"/>
              <a:t>8/21/25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398732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E7A403-C413-3A4F-A5B7-89E2D211299E}" type="datetimeFigureOut">
              <a:rPr lang="en-US" smtClean="0"/>
              <a:t>8/21/25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195500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7A403-C413-3A4F-A5B7-89E2D211299E}" type="datetimeFigureOut">
              <a:rPr lang="en-US" smtClean="0"/>
              <a:t>8/21/25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109921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9E7A403-C413-3A4F-A5B7-89E2D211299E}" type="datetimeFigureOut">
              <a:rPr lang="en-US" smtClean="0"/>
              <a:t>8/21/25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12161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E7A403-C413-3A4F-A5B7-89E2D211299E}" type="datetimeFigureOut">
              <a:rPr lang="en-US" smtClean="0"/>
              <a:t>8/21/25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7BC42-059E-8145-A0E7-19B093456598}" type="slidenum">
              <a:rPr lang="en-US" smtClean="0"/>
              <a:t>‹#›</a:t>
            </a:fld>
            <a:endParaRPr lang="en-US"/>
          </a:p>
        </p:txBody>
      </p:sp>
    </p:spTree>
    <p:extLst>
      <p:ext uri="{BB962C8B-B14F-4D97-AF65-F5344CB8AC3E}">
        <p14:creationId xmlns:p14="http://schemas.microsoft.com/office/powerpoint/2010/main" val="146460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E7A403-C413-3A4F-A5B7-89E2D211299E}" type="datetimeFigureOut">
              <a:rPr lang="en-US" smtClean="0"/>
              <a:t>8/21/25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1A7BC42-059E-8145-A0E7-19B093456598}" type="slidenum">
              <a:rPr lang="en-US" smtClean="0"/>
              <a:t>‹#›</a:t>
            </a:fld>
            <a:endParaRPr lang="en-US"/>
          </a:p>
        </p:txBody>
      </p:sp>
    </p:spTree>
    <p:extLst>
      <p:ext uri="{BB962C8B-B14F-4D97-AF65-F5344CB8AC3E}">
        <p14:creationId xmlns:p14="http://schemas.microsoft.com/office/powerpoint/2010/main" val="236976816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jpeg"/><Relationship Id="rId5" Type="http://schemas.openxmlformats.org/officeDocument/2006/relationships/image" Target="../media/image6.png"/><Relationship Id="rId10" Type="http://schemas.openxmlformats.org/officeDocument/2006/relationships/image" Target="../media/image28.jpg"/><Relationship Id="rId4" Type="http://schemas.openxmlformats.org/officeDocument/2006/relationships/image" Target="../media/image5.pn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1.png"/><Relationship Id="rId12" Type="http://schemas.openxmlformats.org/officeDocument/2006/relationships/hyperlink" Target="https://content.uplynk.com/ext/e6dbd32077b143a4b9cb024b791f2930/10470007.m3u8?cid=10470007&amp;eid=de181cd3-9a20-4f73-b4b3-f2ded6485d4b&amp;ct=a&amp;tc=1&amp;exp=1755802637&amp;rn=322085168&amp;ptid=ESPN_tvOS_VDMS&amp;linearv=4&amp;euid=SEC_VDMS&amp;rays=kefgjihabc&amp;sig=7953adb430a3a20f6832fc312992b27d1615ecb12fc29f42ae4db1f9e326c23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8.jpg"/><Relationship Id="rId5" Type="http://schemas.openxmlformats.org/officeDocument/2006/relationships/image" Target="../media/image6.png"/><Relationship Id="rId10" Type="http://schemas.openxmlformats.org/officeDocument/2006/relationships/hyperlink" Target="http://content.uplynk.com/ext/e6dbd32077b143a4b9cb024b791f2930/10470007.m3u8?cid=10470007&amp;eid=de181cd3-9a20-4f73-b4b3-f2ded6485d4b&amp;ct=a&amp;tc=1&amp;exp=1755802637&amp;rn=322085168&amp;ptid=ESPN_tvOS_VDMS&amp;linearv=4&amp;euid=SEC_VDMS&amp;rays=kefgjihabc&amp;sig=7953adb430a3a20f6832fc312992b27d1615ecb12fc29f42ae4db1f9e326c236" TargetMode="External"/><Relationship Id="rId4" Type="http://schemas.openxmlformats.org/officeDocument/2006/relationships/image" Target="../media/image5.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jpe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1.png"/><Relationship Id="rId12"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6.png"/><Relationship Id="rId10" Type="http://schemas.openxmlformats.org/officeDocument/2006/relationships/image" Target="../media/image16.jpg"/><Relationship Id="rId4" Type="http://schemas.openxmlformats.org/officeDocument/2006/relationships/image" Target="../media/image5.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4.jpg"/><Relationship Id="rId5" Type="http://schemas.openxmlformats.org/officeDocument/2006/relationships/image" Target="../media/image5.png"/><Relationship Id="rId10" Type="http://schemas.openxmlformats.org/officeDocument/2006/relationships/image" Target="../media/image23.jpg"/><Relationship Id="rId4" Type="http://schemas.openxmlformats.org/officeDocument/2006/relationships/image" Target="../media/image4.png"/><Relationship Id="rId9"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878305" y="1046747"/>
            <a:ext cx="7435515" cy="4535906"/>
          </a:xfrm>
          <a:prstGeom prst="roundRect">
            <a:avLst/>
          </a:prstGeom>
          <a:solidFill>
            <a:srgbClr val="ECF1E7">
              <a:alpha val="85882"/>
            </a:srgb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3600" b="1" dirty="0">
                <a:solidFill>
                  <a:schemeClr val="tx2">
                    <a:lumMod val="50000"/>
                  </a:schemeClr>
                </a:solidFill>
                <a:latin typeface="Century Gothic" panose="020B0502020202020204" pitchFamily="34" charset="0"/>
              </a:rPr>
              <a:t>Overview/Introduction to Invasive Species</a:t>
            </a:r>
            <a:br>
              <a:rPr lang="en-US" sz="3200" b="1" dirty="0">
                <a:solidFill>
                  <a:schemeClr val="accent1">
                    <a:lumMod val="50000"/>
                  </a:schemeClr>
                </a:solidFill>
                <a:latin typeface="Century Gothic" panose="020B0502020202020204" pitchFamily="34" charset="0"/>
              </a:rPr>
            </a:br>
            <a:endParaRPr lang="en-US" sz="1600" dirty="0">
              <a:solidFill>
                <a:schemeClr val="accent6">
                  <a:lumMod val="50000"/>
                </a:schemeClr>
              </a:solidFill>
              <a:latin typeface="Candara" panose="020E0502030303020204" pitchFamily="34" charset="0"/>
              <a:cs typeface="WC ROUGHTRAD Bta"/>
            </a:endParaRPr>
          </a:p>
          <a:p>
            <a:pPr algn="ctr"/>
            <a:endParaRPr lang="en-US" sz="4000" b="1" i="1" dirty="0">
              <a:solidFill>
                <a:prstClr val="black"/>
              </a:solidFill>
              <a:latin typeface="Candara" panose="020E0502030303020204" pitchFamily="34" charset="0"/>
              <a:cs typeface="WC ROUGHTRAD Bta"/>
            </a:endParaRPr>
          </a:p>
          <a:p>
            <a:pPr algn="ctr"/>
            <a:r>
              <a:rPr lang="en-US" sz="2400" b="1" dirty="0">
                <a:solidFill>
                  <a:schemeClr val="tx2">
                    <a:lumMod val="50000"/>
                  </a:schemeClr>
                </a:solidFill>
                <a:latin typeface="Candara" panose="020E0502030303020204" pitchFamily="34" charset="0"/>
              </a:rPr>
              <a:t>USDA-APHIS </a:t>
            </a:r>
          </a:p>
          <a:p>
            <a:pPr algn="ctr"/>
            <a:r>
              <a:rPr lang="en-US" sz="2400" b="1" dirty="0">
                <a:solidFill>
                  <a:schemeClr val="tx2">
                    <a:lumMod val="50000"/>
                  </a:schemeClr>
                </a:solidFill>
                <a:latin typeface="Candara" panose="020E0502030303020204" pitchFamily="34" charset="0"/>
              </a:rPr>
              <a:t>Texas Invasive Species Institute (TISI)</a:t>
            </a:r>
          </a:p>
          <a:p>
            <a:pPr algn="ctr"/>
            <a:r>
              <a:rPr lang="en-US" sz="2400" b="1" dirty="0">
                <a:solidFill>
                  <a:schemeClr val="tx2">
                    <a:lumMod val="50000"/>
                  </a:schemeClr>
                </a:solidFill>
                <a:latin typeface="Candara" panose="020E0502030303020204" pitchFamily="34" charset="0"/>
              </a:rPr>
              <a:t>SHSU Agriculture Sciences</a:t>
            </a:r>
          </a:p>
          <a:p>
            <a:pPr algn="ctr"/>
            <a:r>
              <a:rPr lang="en-US" sz="2400" b="1" dirty="0">
                <a:solidFill>
                  <a:schemeClr val="tx2">
                    <a:lumMod val="50000"/>
                  </a:schemeClr>
                </a:solidFill>
                <a:latin typeface="Candara" panose="020E0502030303020204" pitchFamily="34" charset="0"/>
              </a:rPr>
              <a:t>SHSU Engineering Technology</a:t>
            </a:r>
            <a:endParaRPr lang="en-US" b="1" dirty="0">
              <a:solidFill>
                <a:schemeClr val="tx2">
                  <a:lumMod val="50000"/>
                </a:schemeClr>
              </a:solidFill>
              <a:latin typeface="Candara" panose="020E0502030303020204" pitchFamily="34" charset="0"/>
            </a:endParaRPr>
          </a:p>
        </p:txBody>
      </p:sp>
      <p:pic>
        <p:nvPicPr>
          <p:cNvPr id="8" name="Picture 7" descr="header_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785" y="-48128"/>
            <a:ext cx="4521348" cy="613611"/>
          </a:xfrm>
          <a:prstGeom prst="rect">
            <a:avLst/>
          </a:prstGeom>
        </p:spPr>
      </p:pic>
      <p:pic>
        <p:nvPicPr>
          <p:cNvPr id="9" name="Picture 8">
            <a:extLst>
              <a:ext uri="{FF2B5EF4-FFF2-40B4-BE49-F238E27FC236}">
                <a16:creationId xmlns:a16="http://schemas.microsoft.com/office/drawing/2014/main" id="{E1590D70-7FC3-4EE8-B141-3F32A3D51CB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37345" y="106915"/>
            <a:ext cx="3484477" cy="306595"/>
          </a:xfrm>
          <a:prstGeom prst="rect">
            <a:avLst/>
          </a:prstGeom>
        </p:spPr>
      </p:pic>
      <p:pic>
        <p:nvPicPr>
          <p:cNvPr id="5" name="Picture 4">
            <a:extLst>
              <a:ext uri="{FF2B5EF4-FFF2-40B4-BE49-F238E27FC236}">
                <a16:creationId xmlns:a16="http://schemas.microsoft.com/office/drawing/2014/main" id="{DB269B0C-C224-4695-9B5D-6BD77F595678}"/>
              </a:ext>
            </a:extLst>
          </p:cNvPr>
          <p:cNvPicPr>
            <a:picLocks noChangeAspect="1"/>
          </p:cNvPicPr>
          <p:nvPr/>
        </p:nvPicPr>
        <p:blipFill rotWithShape="1">
          <a:blip r:embed="rId5"/>
          <a:srcRect l="4889" t="78762" r="7000" b="6499"/>
          <a:stretch/>
        </p:blipFill>
        <p:spPr>
          <a:xfrm>
            <a:off x="0" y="5938345"/>
            <a:ext cx="9144000" cy="909146"/>
          </a:xfrm>
          <a:prstGeom prst="rect">
            <a:avLst/>
          </a:prstGeom>
        </p:spPr>
      </p:pic>
    </p:spTree>
    <p:extLst>
      <p:ext uri="{BB962C8B-B14F-4D97-AF65-F5344CB8AC3E}">
        <p14:creationId xmlns:p14="http://schemas.microsoft.com/office/powerpoint/2010/main" val="3039204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1801379"/>
            <a:ext cx="9144000" cy="5056622"/>
            <a:chOff x="0" y="1486797"/>
            <a:chExt cx="9144000" cy="4404988"/>
          </a:xfrm>
        </p:grpSpPr>
        <p:pic>
          <p:nvPicPr>
            <p:cNvPr id="26" name="Picture 25" descr="middl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44789"/>
              <a:ext cx="9144000" cy="4037446"/>
            </a:xfrm>
            <a:prstGeom prst="rect">
              <a:avLst/>
            </a:prstGeom>
          </p:spPr>
        </p:pic>
        <p:pic>
          <p:nvPicPr>
            <p:cNvPr id="27" name="Picture 26" descr="main_botto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667667"/>
              <a:ext cx="9144000" cy="224118"/>
            </a:xfrm>
            <a:prstGeom prst="rect">
              <a:avLst/>
            </a:prstGeom>
          </p:spPr>
        </p:pic>
        <p:pic>
          <p:nvPicPr>
            <p:cNvPr id="28" name="Picture 27" descr="main_top.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486797"/>
              <a:ext cx="9144000" cy="268941"/>
            </a:xfrm>
            <a:prstGeom prst="rect">
              <a:avLst/>
            </a:prstGeom>
          </p:spPr>
        </p:pic>
      </p:grpSp>
      <p:sp>
        <p:nvSpPr>
          <p:cNvPr id="2" name="Title 1"/>
          <p:cNvSpPr>
            <a:spLocks noGrp="1"/>
          </p:cNvSpPr>
          <p:nvPr>
            <p:ph type="title"/>
          </p:nvPr>
        </p:nvSpPr>
        <p:spPr>
          <a:xfrm>
            <a:off x="119191" y="767536"/>
            <a:ext cx="8229600" cy="1045626"/>
          </a:xfrm>
        </p:spPr>
        <p:txBody>
          <a:bodyPr>
            <a:normAutofit/>
          </a:bodyPr>
          <a:lstStyle/>
          <a:p>
            <a:r>
              <a:rPr lang="en-US" sz="3200" b="1" dirty="0">
                <a:solidFill>
                  <a:schemeClr val="tx2">
                    <a:lumMod val="50000"/>
                  </a:schemeClr>
                </a:solidFill>
                <a:latin typeface="Century Gothic" panose="020B0502020202020204" pitchFamily="34" charset="0"/>
                <a:cs typeface="WC ROUGHTRAD Bta"/>
              </a:rPr>
              <a:t>Why Do We Battle Invasive Species?</a:t>
            </a:r>
            <a:br>
              <a:rPr lang="en-US" dirty="0">
                <a:latin typeface="Century Gothic" panose="020B0502020202020204" pitchFamily="34" charset="0"/>
              </a:rPr>
            </a:br>
            <a:r>
              <a:rPr lang="en-US" sz="2200" b="1" dirty="0">
                <a:solidFill>
                  <a:srgbClr val="C00000"/>
                </a:solidFill>
                <a:latin typeface="Century Gothic" panose="020B0502020202020204" pitchFamily="34" charset="0"/>
              </a:rPr>
              <a:t>Damage to Human Health &amp; Social/Recreational</a:t>
            </a:r>
          </a:p>
        </p:txBody>
      </p:sp>
      <p:sp>
        <p:nvSpPr>
          <p:cNvPr id="12" name="Content Placeholder 8"/>
          <p:cNvSpPr>
            <a:spLocks noGrp="1"/>
          </p:cNvSpPr>
          <p:nvPr>
            <p:ph idx="1"/>
          </p:nvPr>
        </p:nvSpPr>
        <p:spPr>
          <a:xfrm>
            <a:off x="179809" y="1945129"/>
            <a:ext cx="4054182" cy="4710559"/>
          </a:xfrm>
        </p:spPr>
        <p:txBody>
          <a:bodyPr>
            <a:normAutofit lnSpcReduction="10000"/>
          </a:bodyPr>
          <a:lstStyle/>
          <a:p>
            <a:pPr marL="0" indent="0">
              <a:lnSpc>
                <a:spcPct val="110000"/>
              </a:lnSpc>
              <a:spcBef>
                <a:spcPts val="0"/>
              </a:spcBef>
              <a:buNone/>
            </a:pPr>
            <a:r>
              <a:rPr lang="en-US" sz="2400" b="1" dirty="0">
                <a:solidFill>
                  <a:schemeClr val="accent5">
                    <a:lumMod val="50000"/>
                  </a:schemeClr>
                </a:solidFill>
                <a:latin typeface="Candara" panose="020E0502030303020204" pitchFamily="34" charset="0"/>
                <a:cs typeface="Calibri"/>
              </a:rPr>
              <a:t>Human Health</a:t>
            </a:r>
            <a:endParaRPr lang="en-US" sz="2400" b="1" i="1" dirty="0">
              <a:solidFill>
                <a:schemeClr val="accent5">
                  <a:lumMod val="50000"/>
                </a:schemeClr>
              </a:solidFill>
              <a:latin typeface="Candara" panose="020E0502030303020204" pitchFamily="34" charset="0"/>
              <a:cs typeface="Calibri"/>
            </a:endParaRPr>
          </a:p>
          <a:p>
            <a:pPr lvl="1">
              <a:lnSpc>
                <a:spcPct val="110000"/>
              </a:lnSpc>
              <a:spcBef>
                <a:spcPts val="0"/>
              </a:spcBef>
            </a:pPr>
            <a:r>
              <a:rPr lang="en-US" sz="1800" b="1" dirty="0">
                <a:solidFill>
                  <a:schemeClr val="tx2">
                    <a:lumMod val="50000"/>
                  </a:schemeClr>
                </a:solidFill>
                <a:latin typeface="Candara" panose="020E0502030303020204" pitchFamily="34" charset="0"/>
                <a:cs typeface="Calibri"/>
              </a:rPr>
              <a:t>Allergies</a:t>
            </a:r>
          </a:p>
          <a:p>
            <a:pPr lvl="2">
              <a:lnSpc>
                <a:spcPct val="110000"/>
              </a:lnSpc>
              <a:spcBef>
                <a:spcPts val="0"/>
              </a:spcBef>
            </a:pPr>
            <a:r>
              <a:rPr lang="en-US" sz="1800" dirty="0">
                <a:solidFill>
                  <a:schemeClr val="tx2">
                    <a:lumMod val="50000"/>
                  </a:schemeClr>
                </a:solidFill>
                <a:latin typeface="Candara" panose="020E0502030303020204" pitchFamily="34" charset="0"/>
                <a:cs typeface="Calibri"/>
              </a:rPr>
              <a:t>Pollens</a:t>
            </a:r>
          </a:p>
          <a:p>
            <a:pPr lvl="2">
              <a:lnSpc>
                <a:spcPct val="110000"/>
              </a:lnSpc>
              <a:spcBef>
                <a:spcPts val="0"/>
              </a:spcBef>
            </a:pPr>
            <a:r>
              <a:rPr lang="en-US" sz="1800" dirty="0">
                <a:solidFill>
                  <a:schemeClr val="tx2">
                    <a:lumMod val="50000"/>
                  </a:schemeClr>
                </a:solidFill>
                <a:latin typeface="Candara" panose="020E0502030303020204" pitchFamily="34" charset="0"/>
                <a:cs typeface="Calibri"/>
              </a:rPr>
              <a:t>Insect bites/stings</a:t>
            </a:r>
          </a:p>
          <a:p>
            <a:pPr lvl="1">
              <a:lnSpc>
                <a:spcPct val="110000"/>
              </a:lnSpc>
              <a:spcBef>
                <a:spcPts val="0"/>
              </a:spcBef>
            </a:pPr>
            <a:r>
              <a:rPr lang="en-US" sz="1800" b="1" dirty="0">
                <a:solidFill>
                  <a:schemeClr val="tx2">
                    <a:lumMod val="50000"/>
                  </a:schemeClr>
                </a:solidFill>
                <a:latin typeface="Candara" panose="020E0502030303020204" pitchFamily="34" charset="0"/>
                <a:cs typeface="Calibri"/>
              </a:rPr>
              <a:t>Injury/disease</a:t>
            </a:r>
          </a:p>
          <a:p>
            <a:pPr lvl="2">
              <a:lnSpc>
                <a:spcPct val="110000"/>
              </a:lnSpc>
              <a:spcBef>
                <a:spcPts val="0"/>
              </a:spcBef>
            </a:pPr>
            <a:r>
              <a:rPr lang="en-US" sz="1800" dirty="0">
                <a:solidFill>
                  <a:schemeClr val="tx2">
                    <a:lumMod val="50000"/>
                  </a:schemeClr>
                </a:solidFill>
                <a:latin typeface="Candara" panose="020E0502030303020204" pitchFamily="34" charset="0"/>
                <a:cs typeface="Calibri"/>
              </a:rPr>
              <a:t>SARS</a:t>
            </a:r>
          </a:p>
          <a:p>
            <a:pPr lvl="2">
              <a:lnSpc>
                <a:spcPct val="110000"/>
              </a:lnSpc>
              <a:spcBef>
                <a:spcPts val="0"/>
              </a:spcBef>
            </a:pPr>
            <a:r>
              <a:rPr lang="en-US" sz="1800" dirty="0">
                <a:solidFill>
                  <a:schemeClr val="tx2">
                    <a:lumMod val="50000"/>
                  </a:schemeClr>
                </a:solidFill>
                <a:latin typeface="Candara" panose="020E0502030303020204" pitchFamily="34" charset="0"/>
                <a:cs typeface="Calibri"/>
              </a:rPr>
              <a:t>West Nile virus</a:t>
            </a:r>
          </a:p>
          <a:p>
            <a:pPr lvl="1">
              <a:lnSpc>
                <a:spcPct val="110000"/>
              </a:lnSpc>
              <a:spcBef>
                <a:spcPts val="0"/>
              </a:spcBef>
            </a:pPr>
            <a:r>
              <a:rPr lang="en-US" sz="1800" b="1" dirty="0">
                <a:solidFill>
                  <a:schemeClr val="tx2">
                    <a:lumMod val="50000"/>
                  </a:schemeClr>
                </a:solidFill>
                <a:latin typeface="Candara" panose="020E0502030303020204" pitchFamily="34" charset="0"/>
                <a:cs typeface="Calibri"/>
              </a:rPr>
              <a:t>Parasites</a:t>
            </a:r>
          </a:p>
          <a:p>
            <a:pPr lvl="2">
              <a:lnSpc>
                <a:spcPct val="110000"/>
              </a:lnSpc>
              <a:spcBef>
                <a:spcPts val="0"/>
              </a:spcBef>
            </a:pPr>
            <a:r>
              <a:rPr lang="en-US" sz="1600" dirty="0">
                <a:solidFill>
                  <a:schemeClr val="tx2">
                    <a:lumMod val="50000"/>
                  </a:schemeClr>
                </a:solidFill>
                <a:latin typeface="Candara" panose="020E0502030303020204" pitchFamily="34" charset="0"/>
                <a:cs typeface="Calibri"/>
              </a:rPr>
              <a:t>Rat Lungworm</a:t>
            </a:r>
          </a:p>
          <a:p>
            <a:pPr lvl="1">
              <a:lnSpc>
                <a:spcPct val="110000"/>
              </a:lnSpc>
              <a:spcBef>
                <a:spcPts val="0"/>
              </a:spcBef>
            </a:pPr>
            <a:r>
              <a:rPr lang="en-US" sz="1800" b="1" dirty="0">
                <a:solidFill>
                  <a:schemeClr val="tx2">
                    <a:lumMod val="50000"/>
                  </a:schemeClr>
                </a:solidFill>
                <a:latin typeface="Candara" panose="020E0502030303020204" pitchFamily="34" charset="0"/>
                <a:cs typeface="Calibri"/>
              </a:rPr>
              <a:t>Skin rashes/burns</a:t>
            </a:r>
          </a:p>
          <a:p>
            <a:pPr lvl="1">
              <a:lnSpc>
                <a:spcPct val="110000"/>
              </a:lnSpc>
              <a:spcBef>
                <a:spcPts val="0"/>
              </a:spcBef>
            </a:pPr>
            <a:r>
              <a:rPr lang="en-US" sz="1800" b="1" dirty="0">
                <a:solidFill>
                  <a:schemeClr val="tx2">
                    <a:lumMod val="50000"/>
                  </a:schemeClr>
                </a:solidFill>
                <a:latin typeface="Candara" panose="020E0502030303020204" pitchFamily="34" charset="0"/>
                <a:cs typeface="Calibri"/>
              </a:rPr>
              <a:t>Pesticide/herbicide </a:t>
            </a:r>
            <a:r>
              <a:rPr lang="en-US" sz="1800" dirty="0">
                <a:solidFill>
                  <a:schemeClr val="tx2">
                    <a:lumMod val="50000"/>
                  </a:schemeClr>
                </a:solidFill>
                <a:latin typeface="Candara" panose="020E0502030303020204" pitchFamily="34" charset="0"/>
                <a:cs typeface="Calibri"/>
              </a:rPr>
              <a:t>application</a:t>
            </a:r>
            <a:endParaRPr lang="en-US" sz="1800" b="1" dirty="0">
              <a:solidFill>
                <a:schemeClr val="tx2">
                  <a:lumMod val="50000"/>
                </a:schemeClr>
              </a:solidFill>
              <a:latin typeface="Candara" panose="020E0502030303020204" pitchFamily="34" charset="0"/>
              <a:cs typeface="Calibri"/>
            </a:endParaRPr>
          </a:p>
          <a:p>
            <a:pPr marL="914187" lvl="2" indent="0">
              <a:lnSpc>
                <a:spcPct val="110000"/>
              </a:lnSpc>
              <a:spcBef>
                <a:spcPts val="0"/>
              </a:spcBef>
              <a:buNone/>
            </a:pPr>
            <a:endParaRPr lang="en-US" sz="1000" b="1" dirty="0">
              <a:solidFill>
                <a:schemeClr val="accent5">
                  <a:lumMod val="50000"/>
                </a:schemeClr>
              </a:solidFill>
              <a:latin typeface="Candara" panose="020E0502030303020204" pitchFamily="34" charset="0"/>
              <a:cs typeface="Calibri"/>
            </a:endParaRPr>
          </a:p>
          <a:p>
            <a:pPr marL="0" indent="0">
              <a:lnSpc>
                <a:spcPct val="110000"/>
              </a:lnSpc>
              <a:spcBef>
                <a:spcPts val="0"/>
              </a:spcBef>
              <a:buNone/>
            </a:pPr>
            <a:r>
              <a:rPr lang="en-US" sz="2400" b="1" dirty="0">
                <a:solidFill>
                  <a:schemeClr val="accent5">
                    <a:lumMod val="50000"/>
                  </a:schemeClr>
                </a:solidFill>
                <a:latin typeface="Candara" panose="020E0502030303020204" pitchFamily="34" charset="0"/>
                <a:cs typeface="Calibri"/>
              </a:rPr>
              <a:t>Social/Recreational</a:t>
            </a:r>
          </a:p>
          <a:p>
            <a:pPr lvl="1">
              <a:lnSpc>
                <a:spcPct val="110000"/>
              </a:lnSpc>
              <a:spcBef>
                <a:spcPts val="0"/>
              </a:spcBef>
            </a:pPr>
            <a:r>
              <a:rPr lang="en-US" sz="1800" dirty="0">
                <a:solidFill>
                  <a:schemeClr val="tx2">
                    <a:lumMod val="50000"/>
                  </a:schemeClr>
                </a:solidFill>
                <a:latin typeface="Candara" panose="020E0502030303020204" pitchFamily="34" charset="0"/>
                <a:cs typeface="Calibri"/>
              </a:rPr>
              <a:t>Sport fishing &amp; boating</a:t>
            </a:r>
          </a:p>
          <a:p>
            <a:pPr lvl="1">
              <a:lnSpc>
                <a:spcPct val="110000"/>
              </a:lnSpc>
              <a:spcBef>
                <a:spcPts val="0"/>
              </a:spcBef>
            </a:pPr>
            <a:r>
              <a:rPr lang="en-US" sz="1800" dirty="0">
                <a:solidFill>
                  <a:schemeClr val="tx2">
                    <a:lumMod val="50000"/>
                  </a:schemeClr>
                </a:solidFill>
                <a:latin typeface="Candara" panose="020E0502030303020204" pitchFamily="34" charset="0"/>
                <a:cs typeface="Calibri"/>
              </a:rPr>
              <a:t>Aesthetics &amp; Outdoor activities</a:t>
            </a:r>
          </a:p>
          <a:p>
            <a:pPr lvl="1">
              <a:lnSpc>
                <a:spcPct val="110000"/>
              </a:lnSpc>
              <a:spcBef>
                <a:spcPts val="0"/>
              </a:spcBef>
            </a:pPr>
            <a:r>
              <a:rPr lang="en-US" sz="1800" dirty="0">
                <a:solidFill>
                  <a:schemeClr val="tx2">
                    <a:lumMod val="50000"/>
                  </a:schemeClr>
                </a:solidFill>
                <a:latin typeface="Candara" panose="020E0502030303020204" pitchFamily="34" charset="0"/>
                <a:cs typeface="Calibri"/>
              </a:rPr>
              <a:t>International travel</a:t>
            </a:r>
            <a:endParaRPr lang="en-US" sz="1800" i="1" dirty="0">
              <a:solidFill>
                <a:schemeClr val="tx2">
                  <a:lumMod val="50000"/>
                </a:schemeClr>
              </a:solidFill>
              <a:latin typeface="Candara" panose="020E0502030303020204" pitchFamily="34" charset="0"/>
            </a:endParaRPr>
          </a:p>
        </p:txBody>
      </p:sp>
      <p:sp>
        <p:nvSpPr>
          <p:cNvPr id="16" name="Rectangle 15"/>
          <p:cNvSpPr/>
          <p:nvPr/>
        </p:nvSpPr>
        <p:spPr>
          <a:xfrm>
            <a:off x="409962" y="6606563"/>
            <a:ext cx="8734038" cy="253893"/>
          </a:xfrm>
          <a:prstGeom prst="rect">
            <a:avLst/>
          </a:prstGeom>
        </p:spPr>
        <p:txBody>
          <a:bodyPr wrap="square" lIns="91418" tIns="45709" rIns="91418" bIns="45709">
            <a:spAutoFit/>
          </a:bodyPr>
          <a:lstStyle/>
          <a:p>
            <a:pPr algn="r"/>
            <a:r>
              <a:rPr lang="en-US" sz="1050" baseline="30000" dirty="0"/>
              <a:t>1</a:t>
            </a:r>
            <a:r>
              <a:rPr lang="en-US" sz="1050" dirty="0"/>
              <a:t>alic.arid.arizona.edu/invasive/sub9/p2.shtml   </a:t>
            </a:r>
            <a:r>
              <a:rPr lang="en-US" sz="1050" baseline="30000" dirty="0"/>
              <a:t>2</a:t>
            </a:r>
            <a:r>
              <a:rPr lang="en-US" sz="1050" dirty="0"/>
              <a:t>www.fredhoogervorst.com/photo/08485/ </a:t>
            </a:r>
            <a:r>
              <a:rPr lang="en-US" sz="1050" baseline="30000" dirty="0"/>
              <a:t>3</a:t>
            </a:r>
            <a:r>
              <a:rPr lang="en-US" sz="1050" dirty="0"/>
              <a:t>https://www.news-journal.com/news/local/</a:t>
            </a:r>
            <a:endParaRPr lang="en-US" sz="1050" dirty="0">
              <a:latin typeface="Goudy Old Style"/>
            </a:endParaRPr>
          </a:p>
        </p:txBody>
      </p:sp>
      <p:grpSp>
        <p:nvGrpSpPr>
          <p:cNvPr id="7" name="Group 6"/>
          <p:cNvGrpSpPr/>
          <p:nvPr/>
        </p:nvGrpSpPr>
        <p:grpSpPr>
          <a:xfrm>
            <a:off x="4233991" y="2403117"/>
            <a:ext cx="4576568" cy="3241327"/>
            <a:chOff x="3658995" y="1765372"/>
            <a:chExt cx="5237634" cy="3778924"/>
          </a:xfrm>
        </p:grpSpPr>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71890" y="1765372"/>
              <a:ext cx="2393536" cy="1905193"/>
            </a:xfrm>
            <a:prstGeom prst="rect">
              <a:avLst/>
            </a:prstGeom>
            <a:ln w="15875">
              <a:solidFill>
                <a:schemeClr val="tx1"/>
              </a:solidFill>
            </a:ln>
          </p:spPr>
        </p:pic>
        <p:grpSp>
          <p:nvGrpSpPr>
            <p:cNvPr id="6" name="Group 5"/>
            <p:cNvGrpSpPr/>
            <p:nvPr/>
          </p:nvGrpSpPr>
          <p:grpSpPr>
            <a:xfrm>
              <a:off x="3658995" y="1765372"/>
              <a:ext cx="5237634" cy="2148243"/>
              <a:chOff x="3658995" y="1765372"/>
              <a:chExt cx="5237634" cy="2148243"/>
            </a:xfrm>
          </p:grpSpPr>
          <p:pic>
            <p:nvPicPr>
              <p:cNvPr id="14" name="Picture 13"/>
              <p:cNvPicPr>
                <a:picLocks noChangeAspect="1"/>
              </p:cNvPicPr>
              <p:nvPr/>
            </p:nvPicPr>
            <p:blipFill>
              <a:blip r:embed="rId7"/>
              <a:stretch>
                <a:fillRect/>
              </a:stretch>
            </p:blipFill>
            <p:spPr>
              <a:xfrm>
                <a:off x="6088618" y="1765372"/>
                <a:ext cx="2808011" cy="2148243"/>
              </a:xfrm>
              <a:prstGeom prst="rect">
                <a:avLst/>
              </a:prstGeom>
              <a:ln w="15875">
                <a:solidFill>
                  <a:schemeClr val="tx1"/>
                </a:solidFill>
              </a:ln>
            </p:spPr>
          </p:pic>
          <p:sp>
            <p:nvSpPr>
              <p:cNvPr id="17" name="TextBox 16"/>
              <p:cNvSpPr txBox="1"/>
              <p:nvPr/>
            </p:nvSpPr>
            <p:spPr>
              <a:xfrm>
                <a:off x="3658995" y="3372784"/>
                <a:ext cx="307038" cy="257539"/>
              </a:xfrm>
              <a:prstGeom prst="rect">
                <a:avLst/>
              </a:prstGeom>
              <a:noFill/>
            </p:spPr>
            <p:txBody>
              <a:bodyPr wrap="square" rtlCol="0">
                <a:spAutoFit/>
              </a:bodyPr>
              <a:lstStyle/>
              <a:p>
                <a:r>
                  <a:rPr lang="en-US" sz="1000" b="1" dirty="0"/>
                  <a:t>1</a:t>
                </a:r>
              </a:p>
            </p:txBody>
          </p:sp>
        </p:grpSp>
        <p:grpSp>
          <p:nvGrpSpPr>
            <p:cNvPr id="3" name="Group 2"/>
            <p:cNvGrpSpPr/>
            <p:nvPr/>
          </p:nvGrpSpPr>
          <p:grpSpPr>
            <a:xfrm>
              <a:off x="3671890" y="1809973"/>
              <a:ext cx="2808824" cy="3734323"/>
              <a:chOff x="4081265" y="2128312"/>
              <a:chExt cx="2555262" cy="3157872"/>
            </a:xfrm>
          </p:grpSpPr>
          <p:pic>
            <p:nvPicPr>
              <p:cNvPr id="15" name="Picture 14"/>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4081265" y="3717569"/>
                <a:ext cx="2525115" cy="1568615"/>
              </a:xfrm>
              <a:prstGeom prst="rect">
                <a:avLst/>
              </a:prstGeom>
              <a:ln w="15875">
                <a:solidFill>
                  <a:schemeClr val="tx1"/>
                </a:solidFill>
              </a:ln>
            </p:spPr>
          </p:pic>
          <p:sp>
            <p:nvSpPr>
              <p:cNvPr id="18" name="TextBox 17"/>
              <p:cNvSpPr txBox="1"/>
              <p:nvPr/>
            </p:nvSpPr>
            <p:spPr>
              <a:xfrm>
                <a:off x="6357230" y="2128312"/>
                <a:ext cx="279297" cy="217784"/>
              </a:xfrm>
              <a:prstGeom prst="rect">
                <a:avLst/>
              </a:prstGeom>
              <a:noFill/>
            </p:spPr>
            <p:txBody>
              <a:bodyPr wrap="square" rtlCol="0">
                <a:spAutoFit/>
              </a:bodyPr>
              <a:lstStyle/>
              <a:p>
                <a:r>
                  <a:rPr lang="en-US" sz="1000" b="1" dirty="0"/>
                  <a:t>2</a:t>
                </a:r>
              </a:p>
            </p:txBody>
          </p:sp>
        </p:grpSp>
      </p:grpSp>
      <p:pic>
        <p:nvPicPr>
          <p:cNvPr id="25" name="Picture 24" descr="header_logo.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 y="2"/>
            <a:ext cx="3939731" cy="534677"/>
          </a:xfrm>
          <a:prstGeom prst="rect">
            <a:avLst/>
          </a:prstGeom>
        </p:spPr>
      </p:pic>
      <p:pic>
        <p:nvPicPr>
          <p:cNvPr id="5" name="Picture 4" descr="A picture containing grass, outdoor&#10;&#10;Description automatically generated">
            <a:extLst>
              <a:ext uri="{FF2B5EF4-FFF2-40B4-BE49-F238E27FC236}">
                <a16:creationId xmlns:a16="http://schemas.microsoft.com/office/drawing/2014/main" id="{C0A7F34A-987D-44F8-8D13-C0EBF02659E9}"/>
              </a:ext>
            </a:extLst>
          </p:cNvPr>
          <p:cNvPicPr>
            <a:picLocks noChangeAspect="1"/>
          </p:cNvPicPr>
          <p:nvPr/>
        </p:nvPicPr>
        <p:blipFill rotWithShape="1">
          <a:blip r:embed="rId10"/>
          <a:srcRect l="15676" r="5000" b="6495"/>
          <a:stretch/>
        </p:blipFill>
        <p:spPr>
          <a:xfrm>
            <a:off x="6681878" y="4059262"/>
            <a:ext cx="2145909" cy="1614672"/>
          </a:xfrm>
          <a:prstGeom prst="rect">
            <a:avLst/>
          </a:prstGeom>
          <a:ln w="12700">
            <a:solidFill>
              <a:schemeClr val="tx1"/>
            </a:solidFill>
          </a:ln>
        </p:spPr>
      </p:pic>
      <p:sp>
        <p:nvSpPr>
          <p:cNvPr id="20" name="TextBox 19">
            <a:extLst>
              <a:ext uri="{FF2B5EF4-FFF2-40B4-BE49-F238E27FC236}">
                <a16:creationId xmlns:a16="http://schemas.microsoft.com/office/drawing/2014/main" id="{6C25B96A-1A18-4498-88BE-70CFB694CCEB}"/>
              </a:ext>
            </a:extLst>
          </p:cNvPr>
          <p:cNvSpPr txBox="1"/>
          <p:nvPr/>
        </p:nvSpPr>
        <p:spPr>
          <a:xfrm>
            <a:off x="8688580" y="5500841"/>
            <a:ext cx="294234" cy="246221"/>
          </a:xfrm>
          <a:prstGeom prst="rect">
            <a:avLst/>
          </a:prstGeom>
          <a:noFill/>
        </p:spPr>
        <p:txBody>
          <a:bodyPr wrap="square" rtlCol="0">
            <a:spAutoFit/>
          </a:bodyPr>
          <a:lstStyle/>
          <a:p>
            <a:r>
              <a:rPr lang="en-US" sz="1000" b="1" dirty="0">
                <a:solidFill>
                  <a:srgbClr val="FFFFFF"/>
                </a:solidFill>
              </a:rPr>
              <a:t>3</a:t>
            </a:r>
          </a:p>
        </p:txBody>
      </p:sp>
      <p:pic>
        <p:nvPicPr>
          <p:cNvPr id="21" name="Picture 20">
            <a:extLst>
              <a:ext uri="{FF2B5EF4-FFF2-40B4-BE49-F238E27FC236}">
                <a16:creationId xmlns:a16="http://schemas.microsoft.com/office/drawing/2014/main" id="{A1E6E542-6B9F-4CEE-9C20-C651B734DA85}"/>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5537345" y="106915"/>
            <a:ext cx="3484477" cy="306595"/>
          </a:xfrm>
          <a:prstGeom prst="rect">
            <a:avLst/>
          </a:prstGeom>
        </p:spPr>
      </p:pic>
    </p:spTree>
    <p:extLst>
      <p:ext uri="{BB962C8B-B14F-4D97-AF65-F5344CB8AC3E}">
        <p14:creationId xmlns:p14="http://schemas.microsoft.com/office/powerpoint/2010/main" val="101849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a:endParaRPr>
          </a:p>
        </p:txBody>
      </p:sp>
      <p:sp>
        <p:nvSpPr>
          <p:cNvPr id="2" name="Title 1"/>
          <p:cNvSpPr>
            <a:spLocks noGrp="1"/>
          </p:cNvSpPr>
          <p:nvPr>
            <p:ph type="title"/>
          </p:nvPr>
        </p:nvSpPr>
        <p:spPr>
          <a:xfrm>
            <a:off x="457200" y="180854"/>
            <a:ext cx="8229600" cy="880143"/>
          </a:xfrm>
        </p:spPr>
        <p:txBody>
          <a:bodyPr>
            <a:normAutofit fontScale="90000"/>
          </a:bodyPr>
          <a:lstStyle/>
          <a:p>
            <a:r>
              <a:rPr lang="en-US" b="1" dirty="0">
                <a:solidFill>
                  <a:srgbClr val="FFFF00"/>
                </a:solidFill>
              </a:rPr>
              <a:t>Red Imported Fire Ant</a:t>
            </a:r>
            <a:br>
              <a:rPr lang="en-US" b="1" dirty="0">
                <a:solidFill>
                  <a:srgbClr val="FFFF00"/>
                </a:solidFill>
              </a:rPr>
            </a:br>
            <a:r>
              <a:rPr lang="en-US" sz="3100" b="1" dirty="0">
                <a:solidFill>
                  <a:srgbClr val="FFFF00"/>
                </a:solidFill>
              </a:rPr>
              <a:t>(</a:t>
            </a:r>
            <a:r>
              <a:rPr lang="en-US" sz="3100" b="1" dirty="0" err="1">
                <a:solidFill>
                  <a:srgbClr val="FFFF00"/>
                </a:solidFill>
              </a:rPr>
              <a:t>Solenopsis</a:t>
            </a:r>
            <a:r>
              <a:rPr lang="en-US" sz="3100" b="1" dirty="0">
                <a:solidFill>
                  <a:srgbClr val="FFFF00"/>
                </a:solidFill>
              </a:rPr>
              <a:t> </a:t>
            </a:r>
            <a:r>
              <a:rPr lang="en-US" sz="3100" b="1" dirty="0" err="1">
                <a:solidFill>
                  <a:srgbClr val="FFFF00"/>
                </a:solidFill>
              </a:rPr>
              <a:t>invicta</a:t>
            </a:r>
            <a:r>
              <a:rPr lang="en-US" sz="3100" b="1" dirty="0">
                <a:solidFill>
                  <a:srgbClr val="FFFF00"/>
                </a:solidFill>
              </a:rPr>
              <a:t>)</a:t>
            </a:r>
            <a:endParaRPr lang="en-US" b="1" dirty="0">
              <a:solidFill>
                <a:srgbClr val="FFFF00"/>
              </a:solidFill>
            </a:endParaRPr>
          </a:p>
        </p:txBody>
      </p:sp>
      <p:pic>
        <p:nvPicPr>
          <p:cNvPr id="3" name="Picture 2">
            <a:extLst>
              <a:ext uri="{FF2B5EF4-FFF2-40B4-BE49-F238E27FC236}">
                <a16:creationId xmlns:a16="http://schemas.microsoft.com/office/drawing/2014/main" id="{4D82F451-7710-4C0D-8488-7849F93CB0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1292" y="1181690"/>
            <a:ext cx="7174523" cy="5571971"/>
          </a:xfrm>
          <a:prstGeom prst="rect">
            <a:avLst/>
          </a:prstGeom>
        </p:spPr>
      </p:pic>
      <p:sp>
        <p:nvSpPr>
          <p:cNvPr id="6" name="TextBox 5"/>
          <p:cNvSpPr txBox="1"/>
          <p:nvPr/>
        </p:nvSpPr>
        <p:spPr>
          <a:xfrm>
            <a:off x="6789992" y="2698650"/>
            <a:ext cx="2263263" cy="923330"/>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en-US" b="1" dirty="0">
                <a:solidFill>
                  <a:srgbClr val="002060"/>
                </a:solidFill>
                <a:latin typeface="Candara"/>
              </a:rPr>
              <a:t>Harms soil arthropod community &amp; displaces native ants</a:t>
            </a:r>
          </a:p>
        </p:txBody>
      </p:sp>
      <p:sp>
        <p:nvSpPr>
          <p:cNvPr id="8" name="TextBox 7"/>
          <p:cNvSpPr txBox="1"/>
          <p:nvPr/>
        </p:nvSpPr>
        <p:spPr>
          <a:xfrm>
            <a:off x="6207826" y="4630354"/>
            <a:ext cx="2263263" cy="1200329"/>
          </a:xfrm>
          <a:prstGeom prst="rect">
            <a:avLst/>
          </a:prstGeom>
          <a:solidFill>
            <a:srgbClr val="FFFCA5"/>
          </a:solidFill>
          <a:ln>
            <a:solidFill>
              <a:schemeClr val="accent2"/>
            </a:solidFill>
          </a:ln>
        </p:spPr>
        <p:txBody>
          <a:bodyPr wrap="square" rtlCol="0">
            <a:spAutoFit/>
          </a:bodyPr>
          <a:lstStyle/>
          <a:p>
            <a:pPr algn="ctr"/>
            <a:r>
              <a:rPr lang="en-US" b="1" dirty="0">
                <a:latin typeface="Candara"/>
              </a:rPr>
              <a:t>Sting can cause allergic reactions or death in humans, pets and livestock</a:t>
            </a:r>
          </a:p>
        </p:txBody>
      </p:sp>
      <p:sp>
        <p:nvSpPr>
          <p:cNvPr id="9" name="TextBox 8"/>
          <p:cNvSpPr txBox="1"/>
          <p:nvPr/>
        </p:nvSpPr>
        <p:spPr>
          <a:xfrm>
            <a:off x="7218375" y="1180760"/>
            <a:ext cx="1834880" cy="923330"/>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en-US" b="1" dirty="0">
                <a:solidFill>
                  <a:srgbClr val="002060"/>
                </a:solidFill>
                <a:latin typeface="Candara"/>
              </a:rPr>
              <a:t>Attacks native ground-dwelling animals</a:t>
            </a:r>
          </a:p>
        </p:txBody>
      </p:sp>
      <p:sp>
        <p:nvSpPr>
          <p:cNvPr id="15" name="TextBox 14">
            <a:extLst>
              <a:ext uri="{FF2B5EF4-FFF2-40B4-BE49-F238E27FC236}">
                <a16:creationId xmlns:a16="http://schemas.microsoft.com/office/drawing/2014/main" id="{CCED593D-06A5-45C3-B1AD-A559622F9D20}"/>
              </a:ext>
            </a:extLst>
          </p:cNvPr>
          <p:cNvSpPr txBox="1"/>
          <p:nvPr/>
        </p:nvSpPr>
        <p:spPr>
          <a:xfrm>
            <a:off x="100614" y="4827676"/>
            <a:ext cx="2873426" cy="923330"/>
          </a:xfrm>
          <a:prstGeom prst="rect">
            <a:avLst/>
          </a:prstGeom>
          <a:solidFill>
            <a:schemeClr val="accent6">
              <a:lumMod val="40000"/>
              <a:lumOff val="60000"/>
            </a:schemeClr>
          </a:solidFill>
          <a:ln>
            <a:solidFill>
              <a:schemeClr val="accent2"/>
            </a:solidFill>
          </a:ln>
        </p:spPr>
        <p:txBody>
          <a:bodyPr wrap="square" rtlCol="0">
            <a:spAutoFit/>
          </a:bodyPr>
          <a:lstStyle/>
          <a:p>
            <a:pPr algn="ctr"/>
            <a:r>
              <a:rPr lang="en-US" b="1" dirty="0">
                <a:solidFill>
                  <a:srgbClr val="003300"/>
                </a:solidFill>
                <a:latin typeface="Candara"/>
              </a:rPr>
              <a:t>Colonies destroy numerous crops: corn, soybean, blueberries, cabbage, etc</a:t>
            </a:r>
            <a:r>
              <a:rPr lang="en-US" b="1" dirty="0">
                <a:solidFill>
                  <a:srgbClr val="000090"/>
                </a:solidFill>
                <a:latin typeface="Candara"/>
              </a:rPr>
              <a:t>.</a:t>
            </a:r>
          </a:p>
        </p:txBody>
      </p:sp>
      <p:sp>
        <p:nvSpPr>
          <p:cNvPr id="17" name="TextBox 16">
            <a:extLst>
              <a:ext uri="{FF2B5EF4-FFF2-40B4-BE49-F238E27FC236}">
                <a16:creationId xmlns:a16="http://schemas.microsoft.com/office/drawing/2014/main" id="{BFB842AA-84A9-4DC8-935A-9F3B22FD8896}"/>
              </a:ext>
            </a:extLst>
          </p:cNvPr>
          <p:cNvSpPr txBox="1"/>
          <p:nvPr/>
        </p:nvSpPr>
        <p:spPr>
          <a:xfrm>
            <a:off x="100614" y="5931859"/>
            <a:ext cx="5265469" cy="584775"/>
          </a:xfrm>
          <a:prstGeom prst="rect">
            <a:avLst/>
          </a:prstGeom>
          <a:solidFill>
            <a:schemeClr val="accent6">
              <a:lumMod val="40000"/>
              <a:lumOff val="60000"/>
            </a:schemeClr>
          </a:solidFill>
          <a:ln>
            <a:solidFill>
              <a:schemeClr val="accent2"/>
            </a:solidFill>
          </a:ln>
        </p:spPr>
        <p:txBody>
          <a:bodyPr wrap="square" rtlCol="0">
            <a:spAutoFit/>
          </a:bodyPr>
          <a:lstStyle/>
          <a:p>
            <a:pPr indent="-169821"/>
            <a:r>
              <a:rPr lang="en-US" sz="1600" b="1" dirty="0">
                <a:solidFill>
                  <a:srgbClr val="003300"/>
                </a:solidFill>
                <a:latin typeface="Candara" panose="020E0502030303020204" pitchFamily="34" charset="0"/>
              </a:rPr>
              <a:t>Fire ants cause $500 million/year in livestock, wildlife, and public health damages and control efforts in TEXAS alone</a:t>
            </a:r>
            <a:r>
              <a:rPr lang="en-US" sz="1600" b="1" baseline="30000" dirty="0">
                <a:solidFill>
                  <a:srgbClr val="003300"/>
                </a:solidFill>
                <a:latin typeface="Candara" panose="020E0502030303020204" pitchFamily="34" charset="0"/>
              </a:rPr>
              <a:t>1</a:t>
            </a:r>
          </a:p>
        </p:txBody>
      </p:sp>
      <p:sp>
        <p:nvSpPr>
          <p:cNvPr id="18" name="TextBox 17">
            <a:extLst>
              <a:ext uri="{FF2B5EF4-FFF2-40B4-BE49-F238E27FC236}">
                <a16:creationId xmlns:a16="http://schemas.microsoft.com/office/drawing/2014/main" id="{3CB3409A-E00A-4332-9B0A-1DBBC3332E4C}"/>
              </a:ext>
            </a:extLst>
          </p:cNvPr>
          <p:cNvSpPr txBox="1"/>
          <p:nvPr/>
        </p:nvSpPr>
        <p:spPr>
          <a:xfrm>
            <a:off x="43852" y="6570965"/>
            <a:ext cx="1788473" cy="276977"/>
          </a:xfrm>
          <a:prstGeom prst="rect">
            <a:avLst/>
          </a:prstGeom>
          <a:noFill/>
        </p:spPr>
        <p:txBody>
          <a:bodyPr wrap="square" lIns="91418" tIns="45709" rIns="91418" bIns="45709" rtlCol="0">
            <a:spAutoFit/>
          </a:bodyPr>
          <a:lstStyle/>
          <a:p>
            <a:pPr marL="0" lvl="1"/>
            <a:r>
              <a:rPr lang="fr-FR" sz="1200" baseline="30000" dirty="0">
                <a:solidFill>
                  <a:schemeClr val="bg1"/>
                </a:solidFill>
                <a:latin typeface="Candara"/>
              </a:rPr>
              <a:t>1</a:t>
            </a:r>
            <a:r>
              <a:rPr lang="fr-FR" sz="1200" dirty="0">
                <a:solidFill>
                  <a:schemeClr val="bg1"/>
                </a:solidFill>
                <a:latin typeface="Candara"/>
              </a:rPr>
              <a:t>Pimentel et al., 2000     </a:t>
            </a:r>
            <a:endParaRPr lang="en-US" dirty="0">
              <a:latin typeface="Candara"/>
            </a:endParaRPr>
          </a:p>
        </p:txBody>
      </p:sp>
    </p:spTree>
    <p:extLst>
      <p:ext uri="{BB962C8B-B14F-4D97-AF65-F5344CB8AC3E}">
        <p14:creationId xmlns:p14="http://schemas.microsoft.com/office/powerpoint/2010/main" val="37053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 calcmode="lin" valueType="num">
                                      <p:cBhvr>
                                        <p:cTn id="15" dur="500" fill="hold"/>
                                        <p:tgtEl>
                                          <p:spTgt spid="15"/>
                                        </p:tgtEl>
                                        <p:attrNameLst>
                                          <p:attrName>ppt_x</p:attrName>
                                        </p:attrNameLst>
                                      </p:cBhvr>
                                      <p:tavLst>
                                        <p:tav tm="0">
                                          <p:val>
                                            <p:fltVal val="0.5"/>
                                          </p:val>
                                        </p:tav>
                                        <p:tav tm="100000">
                                          <p:val>
                                            <p:strVal val="#ppt_x"/>
                                          </p:val>
                                        </p:tav>
                                      </p:tavLst>
                                    </p:anim>
                                    <p:anim calcmode="lin" valueType="num">
                                      <p:cBhvr>
                                        <p:cTn id="16" dur="500" fill="hold"/>
                                        <p:tgtEl>
                                          <p:spTgt spid="1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ppt_x</p:attrName>
                                        </p:attrNameLst>
                                      </p:cBhvr>
                                      <p:tavLst>
                                        <p:tav tm="0">
                                          <p:val>
                                            <p:fltVal val="0.5"/>
                                          </p:val>
                                        </p:tav>
                                        <p:tav tm="100000">
                                          <p:val>
                                            <p:strVal val="#ppt_x"/>
                                          </p:val>
                                        </p:tav>
                                      </p:tavLst>
                                    </p:anim>
                                    <p:anim calcmode="lin" valueType="num">
                                      <p:cBhvr>
                                        <p:cTn id="22" dur="500" fill="hold"/>
                                        <p:tgtEl>
                                          <p:spTgt spid="17"/>
                                        </p:tgtEl>
                                        <p:attrNameLst>
                                          <p:attrName>ppt_y</p:attrName>
                                        </p:attrNameLst>
                                      </p:cBhvr>
                                      <p:tavLst>
                                        <p:tav tm="0">
                                          <p:val>
                                            <p:fltVal val="0.5"/>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486797"/>
            <a:ext cx="9144000" cy="4404988"/>
            <a:chOff x="0" y="1486797"/>
            <a:chExt cx="9144000" cy="4404988"/>
          </a:xfrm>
        </p:grpSpPr>
        <p:pic>
          <p:nvPicPr>
            <p:cNvPr id="14" name="Picture 13" descr="middl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44789"/>
              <a:ext cx="9144000" cy="4037446"/>
            </a:xfrm>
            <a:prstGeom prst="rect">
              <a:avLst/>
            </a:prstGeom>
          </p:spPr>
        </p:pic>
        <p:pic>
          <p:nvPicPr>
            <p:cNvPr id="15" name="Picture 14" descr="main_botto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667667"/>
              <a:ext cx="9144000" cy="224118"/>
            </a:xfrm>
            <a:prstGeom prst="rect">
              <a:avLst/>
            </a:prstGeom>
          </p:spPr>
        </p:pic>
        <p:pic>
          <p:nvPicPr>
            <p:cNvPr id="16" name="Picture 15" descr="main_top.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486797"/>
              <a:ext cx="9144000" cy="268941"/>
            </a:xfrm>
            <a:prstGeom prst="rect">
              <a:avLst/>
            </a:prstGeom>
          </p:spPr>
        </p:pic>
      </p:grpSp>
      <p:sp>
        <p:nvSpPr>
          <p:cNvPr id="17" name="Title 1"/>
          <p:cNvSpPr>
            <a:spLocks noGrp="1"/>
          </p:cNvSpPr>
          <p:nvPr>
            <p:ph type="title"/>
          </p:nvPr>
        </p:nvSpPr>
        <p:spPr>
          <a:xfrm>
            <a:off x="442259" y="713118"/>
            <a:ext cx="8229600" cy="640078"/>
          </a:xfrm>
        </p:spPr>
        <p:txBody>
          <a:bodyPr>
            <a:normAutofit/>
          </a:bodyPr>
          <a:lstStyle/>
          <a:p>
            <a:endParaRPr lang="en-US" sz="3000" dirty="0">
              <a:solidFill>
                <a:srgbClr val="000000"/>
              </a:solidFill>
            </a:endParaRPr>
          </a:p>
        </p:txBody>
      </p:sp>
      <p:sp>
        <p:nvSpPr>
          <p:cNvPr id="19" name="Content Placeholder 8"/>
          <p:cNvSpPr>
            <a:spLocks noGrp="1"/>
          </p:cNvSpPr>
          <p:nvPr>
            <p:ph idx="1"/>
          </p:nvPr>
        </p:nvSpPr>
        <p:spPr>
          <a:xfrm>
            <a:off x="243790" y="1744789"/>
            <a:ext cx="3909950" cy="3922878"/>
          </a:xfrm>
        </p:spPr>
        <p:txBody>
          <a:bodyPr>
            <a:normAutofit/>
          </a:bodyPr>
          <a:lstStyle/>
          <a:p>
            <a:pPr>
              <a:lnSpc>
                <a:spcPct val="120000"/>
              </a:lnSpc>
              <a:spcBef>
                <a:spcPts val="0"/>
              </a:spcBef>
            </a:pPr>
            <a:r>
              <a:rPr lang="en-US" sz="2200" dirty="0"/>
              <a:t>Summary slide: giant salvinia covering pond, preventing fishing. </a:t>
            </a:r>
          </a:p>
        </p:txBody>
      </p:sp>
      <p:pic>
        <p:nvPicPr>
          <p:cNvPr id="18" name="Picture 17" descr="TPWD_FatherSon_9255_v3b.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 y="900708"/>
            <a:ext cx="9143998" cy="5576292"/>
          </a:xfrm>
          <a:prstGeom prst="rect">
            <a:avLst/>
          </a:prstGeom>
          <a:ln>
            <a:solidFill>
              <a:schemeClr val="tx1"/>
            </a:solidFill>
          </a:ln>
        </p:spPr>
      </p:pic>
      <p:pic>
        <p:nvPicPr>
          <p:cNvPr id="12" name="Picture 11" descr="header_logo.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 y="2"/>
            <a:ext cx="3939731" cy="534677"/>
          </a:xfrm>
          <a:prstGeom prst="rect">
            <a:avLst/>
          </a:prstGeom>
        </p:spPr>
      </p:pic>
      <p:pic>
        <p:nvPicPr>
          <p:cNvPr id="10" name="Picture 9">
            <a:extLst>
              <a:ext uri="{FF2B5EF4-FFF2-40B4-BE49-F238E27FC236}">
                <a16:creationId xmlns:a16="http://schemas.microsoft.com/office/drawing/2014/main" id="{2B830D24-7529-4E84-A6E6-F55455EA494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5537345" y="106915"/>
            <a:ext cx="3484477" cy="306595"/>
          </a:xfrm>
          <a:prstGeom prst="rect">
            <a:avLst/>
          </a:prstGeom>
        </p:spPr>
      </p:pic>
    </p:spTree>
    <p:extLst>
      <p:ext uri="{BB962C8B-B14F-4D97-AF65-F5344CB8AC3E}">
        <p14:creationId xmlns:p14="http://schemas.microsoft.com/office/powerpoint/2010/main" val="367669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eader_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8515684" cy="1155699"/>
          </a:xfrm>
          <a:prstGeom prst="rect">
            <a:avLst/>
          </a:prstGeom>
        </p:spPr>
      </p:pic>
      <p:pic>
        <p:nvPicPr>
          <p:cNvPr id="12" name="Picture 11" descr="logocrop.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047287"/>
            <a:ext cx="9144000" cy="810714"/>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9D27BAFD-787F-4D15-857F-D28DF628DE39}"/>
              </a:ext>
            </a:extLst>
          </p:cNvPr>
          <p:cNvPicPr>
            <a:picLocks noChangeAspect="1"/>
          </p:cNvPicPr>
          <p:nvPr/>
        </p:nvPicPr>
        <p:blipFill>
          <a:blip r:embed="rId5"/>
          <a:stretch>
            <a:fillRect/>
          </a:stretch>
        </p:blipFill>
        <p:spPr>
          <a:xfrm>
            <a:off x="3625701" y="1294649"/>
            <a:ext cx="4889983" cy="1365665"/>
          </a:xfrm>
          <a:prstGeom prst="rect">
            <a:avLst/>
          </a:prstGeom>
        </p:spPr>
      </p:pic>
      <p:pic>
        <p:nvPicPr>
          <p:cNvPr id="9" name="Picture 8">
            <a:extLst>
              <a:ext uri="{FF2B5EF4-FFF2-40B4-BE49-F238E27FC236}">
                <a16:creationId xmlns:a16="http://schemas.microsoft.com/office/drawing/2014/main" id="{6D462312-A7CB-42E9-967F-ECA92C8F69A3}"/>
              </a:ext>
            </a:extLst>
          </p:cNvPr>
          <p:cNvPicPr>
            <a:picLocks noChangeAspect="1"/>
          </p:cNvPicPr>
          <p:nvPr/>
        </p:nvPicPr>
        <p:blipFill rotWithShape="1">
          <a:blip r:embed="rId6"/>
          <a:srcRect l="4889" t="78762" r="7000" b="6499"/>
          <a:stretch/>
        </p:blipFill>
        <p:spPr>
          <a:xfrm>
            <a:off x="0" y="5938345"/>
            <a:ext cx="9144000" cy="909146"/>
          </a:xfrm>
          <a:prstGeom prst="rect">
            <a:avLst/>
          </a:prstGeom>
        </p:spPr>
      </p:pic>
      <p:pic>
        <p:nvPicPr>
          <p:cNvPr id="13" name="Picture 12" descr="Logo, company name&#10;&#10;Description automatically generated">
            <a:extLst>
              <a:ext uri="{FF2B5EF4-FFF2-40B4-BE49-F238E27FC236}">
                <a16:creationId xmlns:a16="http://schemas.microsoft.com/office/drawing/2014/main" id="{433D0906-E7F1-40A0-8FC2-BDBEBF708DBD}"/>
              </a:ext>
            </a:extLst>
          </p:cNvPr>
          <p:cNvPicPr>
            <a:picLocks noChangeAspect="1"/>
          </p:cNvPicPr>
          <p:nvPr/>
        </p:nvPicPr>
        <p:blipFill>
          <a:blip r:embed="rId7"/>
          <a:stretch>
            <a:fillRect/>
          </a:stretch>
        </p:blipFill>
        <p:spPr>
          <a:xfrm>
            <a:off x="4646427" y="3229167"/>
            <a:ext cx="3416799" cy="2466565"/>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856A0641-DF79-48CF-8FDA-68ACCA02F3D1}"/>
              </a:ext>
            </a:extLst>
          </p:cNvPr>
          <p:cNvPicPr>
            <a:picLocks noChangeAspect="1"/>
          </p:cNvPicPr>
          <p:nvPr/>
        </p:nvPicPr>
        <p:blipFill>
          <a:blip r:embed="rId8"/>
          <a:stretch>
            <a:fillRect/>
          </a:stretch>
        </p:blipFill>
        <p:spPr>
          <a:xfrm>
            <a:off x="351485" y="2726877"/>
            <a:ext cx="3931146" cy="1579309"/>
          </a:xfrm>
          <a:prstGeom prst="rect">
            <a:avLst/>
          </a:prstGeom>
        </p:spPr>
      </p:pic>
    </p:spTree>
    <p:extLst>
      <p:ext uri="{BB962C8B-B14F-4D97-AF65-F5344CB8AC3E}">
        <p14:creationId xmlns:p14="http://schemas.microsoft.com/office/powerpoint/2010/main" val="2453090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174" y="1661075"/>
            <a:ext cx="8213651" cy="3331896"/>
          </a:xfrm>
          <a:prstGeom prst="roundRect">
            <a:avLst/>
          </a:prstGeom>
          <a:solidFill>
            <a:srgbClr val="ECF1E7">
              <a:alpha val="85098"/>
            </a:srgbClr>
          </a:solidFill>
          <a:ln>
            <a:solidFill>
              <a:schemeClr val="accent2">
                <a:lumMod val="50000"/>
              </a:schemeClr>
            </a:solidFill>
          </a:ln>
        </p:spPr>
        <p:txBody>
          <a:bodyPr>
            <a:normAutofit/>
          </a:bodyPr>
          <a:lstStyle/>
          <a:p>
            <a:pPr marL="0" indent="0">
              <a:buNone/>
            </a:pPr>
            <a:r>
              <a:rPr lang="en-US" sz="2000" b="1" u="sng" dirty="0">
                <a:solidFill>
                  <a:schemeClr val="accent2">
                    <a:lumMod val="50000"/>
                  </a:schemeClr>
                </a:solidFill>
                <a:latin typeface="Candara" panose="020E0502030303020204" pitchFamily="34" charset="0"/>
              </a:rPr>
              <a:t>TEKS</a:t>
            </a:r>
            <a:r>
              <a:rPr lang="en-US" sz="2000" b="1" dirty="0">
                <a:solidFill>
                  <a:schemeClr val="accent2">
                    <a:lumMod val="50000"/>
                  </a:schemeClr>
                </a:solidFill>
                <a:latin typeface="Candara" panose="020E0502030303020204" pitchFamily="34" charset="0"/>
              </a:rPr>
              <a:t>: </a:t>
            </a:r>
            <a:r>
              <a:rPr lang="en-US" b="1" dirty="0">
                <a:solidFill>
                  <a:schemeClr val="accent2">
                    <a:lumMod val="50000"/>
                  </a:schemeClr>
                </a:solidFill>
                <a:latin typeface="Candara" panose="020E0502030303020204" pitchFamily="34" charset="0"/>
              </a:rPr>
              <a:t>130.25 4 (A-E) </a:t>
            </a:r>
            <a:r>
              <a:rPr lang="en-US" dirty="0">
                <a:solidFill>
                  <a:schemeClr val="accent2">
                    <a:lumMod val="50000"/>
                  </a:schemeClr>
                </a:solidFill>
                <a:latin typeface="Candara" panose="020E0502030303020204" pitchFamily="34" charset="0"/>
              </a:rPr>
              <a:t>The student uses critical thinking, scientific reasoning, and problem solving to make informed decisions within and outside the classroom</a:t>
            </a:r>
          </a:p>
          <a:p>
            <a:pPr marL="0" indent="0">
              <a:buNone/>
            </a:pPr>
            <a:r>
              <a:rPr lang="en-US" sz="2000" dirty="0">
                <a:latin typeface="Candara" panose="020E0502030303020204" pitchFamily="34" charset="0"/>
              </a:rPr>
              <a:t>Objectives:</a:t>
            </a:r>
          </a:p>
          <a:p>
            <a:pPr lvl="2"/>
            <a:r>
              <a:rPr lang="en-US" sz="1800" dirty="0">
                <a:latin typeface="Candara" panose="020E0502030303020204" pitchFamily="34" charset="0"/>
              </a:rPr>
              <a:t>The student will analyze proper methods in handling biosecurity measures in agriculture</a:t>
            </a:r>
          </a:p>
          <a:p>
            <a:pPr lvl="2"/>
            <a:r>
              <a:rPr lang="en-US" sz="1800" dirty="0">
                <a:latin typeface="Candara" panose="020E0502030303020204" pitchFamily="34" charset="0"/>
              </a:rPr>
              <a:t>The student will illustrate beginner knowledge of invasive species in Texas and their roles</a:t>
            </a:r>
          </a:p>
        </p:txBody>
      </p:sp>
      <p:sp>
        <p:nvSpPr>
          <p:cNvPr id="7" name="Content Placeholder 2"/>
          <p:cNvSpPr txBox="1">
            <a:spLocks/>
          </p:cNvSpPr>
          <p:nvPr/>
        </p:nvSpPr>
        <p:spPr>
          <a:xfrm>
            <a:off x="581925" y="775856"/>
            <a:ext cx="7980150" cy="717344"/>
          </a:xfrm>
          <a:prstGeom prst="roundRect">
            <a:avLst/>
          </a:prstGeom>
          <a:solidFill>
            <a:srgbClr val="ECF1E7">
              <a:alpha val="85098"/>
            </a:srgbClr>
          </a:solidFill>
          <a:ln>
            <a:solidFill>
              <a:schemeClr val="accent2">
                <a:lumMod val="50000"/>
              </a:schemeClr>
            </a:solidFill>
          </a:ln>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sz="3600" b="1" dirty="0">
                <a:solidFill>
                  <a:schemeClr val="tx1"/>
                </a:solidFill>
                <a:latin typeface="Candara" panose="020E0502030303020204" pitchFamily="34" charset="0"/>
              </a:rPr>
              <a:t>TEKS / OBJECTIVES</a:t>
            </a:r>
          </a:p>
        </p:txBody>
      </p:sp>
      <p:pic>
        <p:nvPicPr>
          <p:cNvPr id="8" name="Picture 7" descr="header_logo.png">
            <a:extLst>
              <a:ext uri="{FF2B5EF4-FFF2-40B4-BE49-F238E27FC236}">
                <a16:creationId xmlns:a16="http://schemas.microsoft.com/office/drawing/2014/main" id="{E8B1DD53-5455-42B0-9E1C-3A307CB449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25637"/>
            <a:ext cx="3719632" cy="523102"/>
          </a:xfrm>
          <a:prstGeom prst="rect">
            <a:avLst/>
          </a:prstGeom>
        </p:spPr>
      </p:pic>
      <p:pic>
        <p:nvPicPr>
          <p:cNvPr id="6" name="Picture 5">
            <a:extLst>
              <a:ext uri="{FF2B5EF4-FFF2-40B4-BE49-F238E27FC236}">
                <a16:creationId xmlns:a16="http://schemas.microsoft.com/office/drawing/2014/main" id="{D3616900-DABA-452F-8E12-77BDFF6CB510}"/>
              </a:ext>
            </a:extLst>
          </p:cNvPr>
          <p:cNvPicPr>
            <a:picLocks noChangeAspect="1"/>
          </p:cNvPicPr>
          <p:nvPr/>
        </p:nvPicPr>
        <p:blipFill rotWithShape="1">
          <a:blip r:embed="rId4"/>
          <a:srcRect l="4889" t="78762" r="7000" b="6499"/>
          <a:stretch/>
        </p:blipFill>
        <p:spPr>
          <a:xfrm>
            <a:off x="4572000" y="6225637"/>
            <a:ext cx="4427620" cy="440218"/>
          </a:xfrm>
          <a:prstGeom prst="rect">
            <a:avLst/>
          </a:prstGeom>
        </p:spPr>
      </p:pic>
    </p:spTree>
    <p:extLst>
      <p:ext uri="{BB962C8B-B14F-4D97-AF65-F5344CB8AC3E}">
        <p14:creationId xmlns:p14="http://schemas.microsoft.com/office/powerpoint/2010/main" val="191247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1731717"/>
            <a:ext cx="9144000" cy="3766637"/>
            <a:chOff x="0" y="1486797"/>
            <a:chExt cx="9144000" cy="4404988"/>
          </a:xfrm>
        </p:grpSpPr>
        <p:pic>
          <p:nvPicPr>
            <p:cNvPr id="12" name="Picture 11" descr="middl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44789"/>
              <a:ext cx="9144000" cy="4037446"/>
            </a:xfrm>
            <a:prstGeom prst="rect">
              <a:avLst/>
            </a:prstGeom>
          </p:spPr>
        </p:pic>
        <p:pic>
          <p:nvPicPr>
            <p:cNvPr id="13" name="Picture 12" descr="main_botto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667667"/>
              <a:ext cx="9144000" cy="224118"/>
            </a:xfrm>
            <a:prstGeom prst="rect">
              <a:avLst/>
            </a:prstGeom>
          </p:spPr>
        </p:pic>
        <p:pic>
          <p:nvPicPr>
            <p:cNvPr id="14" name="Picture 13" descr="main_top.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486797"/>
              <a:ext cx="9144000" cy="268941"/>
            </a:xfrm>
            <a:prstGeom prst="rect">
              <a:avLst/>
            </a:prstGeom>
          </p:spPr>
        </p:pic>
      </p:grpSp>
      <p:pic>
        <p:nvPicPr>
          <p:cNvPr id="15" name="Picture 14" descr="logocrop.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6047287"/>
            <a:ext cx="9144000" cy="810714"/>
          </a:xfrm>
          <a:prstGeom prst="rect">
            <a:avLst/>
          </a:prstGeom>
          <a:ln w="38100" cmpd="sng">
            <a:noFill/>
          </a:ln>
        </p:spPr>
      </p:pic>
      <p:sp>
        <p:nvSpPr>
          <p:cNvPr id="2" name="Title 1"/>
          <p:cNvSpPr>
            <a:spLocks noGrp="1"/>
          </p:cNvSpPr>
          <p:nvPr>
            <p:ph type="title"/>
          </p:nvPr>
        </p:nvSpPr>
        <p:spPr>
          <a:xfrm>
            <a:off x="457200" y="534679"/>
            <a:ext cx="8229600" cy="882958"/>
          </a:xfrm>
        </p:spPr>
        <p:txBody>
          <a:bodyPr>
            <a:normAutofit/>
          </a:bodyPr>
          <a:lstStyle/>
          <a:p>
            <a:r>
              <a:rPr lang="en-US" sz="4000" b="1" dirty="0">
                <a:solidFill>
                  <a:srgbClr val="000000"/>
                </a:solidFill>
                <a:latin typeface="Century Gothic" panose="020B0502020202020204" pitchFamily="34" charset="0"/>
                <a:cs typeface="WC ROUGHTRAD Bta"/>
              </a:rPr>
              <a:t>What are Invasive Species?</a:t>
            </a:r>
            <a:endParaRPr lang="en-US" sz="3000" b="1" dirty="0">
              <a:solidFill>
                <a:srgbClr val="000000"/>
              </a:solidFill>
              <a:latin typeface="Century Gothic" panose="020B0502020202020204" pitchFamily="34" charset="0"/>
              <a:cs typeface="WC ROUGHTRAD Bta"/>
            </a:endParaRPr>
          </a:p>
        </p:txBody>
      </p:sp>
      <p:pic>
        <p:nvPicPr>
          <p:cNvPr id="17" name="Picture 16" descr="header_log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 y="2"/>
            <a:ext cx="3939731" cy="534677"/>
          </a:xfrm>
          <a:prstGeom prst="rect">
            <a:avLst/>
          </a:prstGeom>
        </p:spPr>
      </p:pic>
      <p:sp>
        <p:nvSpPr>
          <p:cNvPr id="4" name="TextBox 3"/>
          <p:cNvSpPr txBox="1"/>
          <p:nvPr/>
        </p:nvSpPr>
        <p:spPr>
          <a:xfrm>
            <a:off x="6230419" y="2557334"/>
            <a:ext cx="2456381" cy="2308324"/>
          </a:xfrm>
          <a:prstGeom prst="rect">
            <a:avLst/>
          </a:prstGeom>
          <a:noFill/>
        </p:spPr>
        <p:txBody>
          <a:bodyPr wrap="square" rtlCol="0">
            <a:spAutoFit/>
          </a:bodyPr>
          <a:lstStyle/>
          <a:p>
            <a:r>
              <a:rPr lang="en-US" dirty="0"/>
              <a:t>This video explains a beginner knowledge to Invasive Species and outside effects that they have on society.</a:t>
            </a:r>
          </a:p>
          <a:p>
            <a:endParaRPr lang="en-US" dirty="0"/>
          </a:p>
          <a:p>
            <a:r>
              <a:rPr lang="en-US" dirty="0"/>
              <a:t>-National Geographic</a:t>
            </a:r>
          </a:p>
        </p:txBody>
      </p:sp>
      <p:pic>
        <p:nvPicPr>
          <p:cNvPr id="16" name="Picture 15">
            <a:extLst>
              <a:ext uri="{FF2B5EF4-FFF2-40B4-BE49-F238E27FC236}">
                <a16:creationId xmlns:a16="http://schemas.microsoft.com/office/drawing/2014/main" id="{270460E6-854F-44F8-8ABF-E950384B662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5537345" y="106915"/>
            <a:ext cx="3484477" cy="306595"/>
          </a:xfrm>
          <a:prstGeom prst="rect">
            <a:avLst/>
          </a:prstGeom>
        </p:spPr>
      </p:pic>
      <p:sp>
        <p:nvSpPr>
          <p:cNvPr id="5" name="TextBox 4">
            <a:extLst>
              <a:ext uri="{FF2B5EF4-FFF2-40B4-BE49-F238E27FC236}">
                <a16:creationId xmlns:a16="http://schemas.microsoft.com/office/drawing/2014/main" id="{41D68621-0F45-4138-8906-54411A24CB69}"/>
              </a:ext>
            </a:extLst>
          </p:cNvPr>
          <p:cNvSpPr txBox="1"/>
          <p:nvPr/>
        </p:nvSpPr>
        <p:spPr>
          <a:xfrm>
            <a:off x="298447" y="5610005"/>
            <a:ext cx="6419345" cy="307777"/>
          </a:xfrm>
          <a:prstGeom prst="rect">
            <a:avLst/>
          </a:prstGeom>
          <a:noFill/>
        </p:spPr>
        <p:txBody>
          <a:bodyPr wrap="square" rtlCol="0">
            <a:spAutoFit/>
          </a:bodyPr>
          <a:lstStyle/>
          <a:p>
            <a:r>
              <a:rPr lang="en-US" sz="1400" dirty="0"/>
              <a:t>https://www.nationalgeographic.com/environment/article/invasive-species</a:t>
            </a:r>
          </a:p>
        </p:txBody>
      </p:sp>
      <p:pic>
        <p:nvPicPr>
          <p:cNvPr id="18" name="Picture 17">
            <a:extLst>
              <a:ext uri="{FF2B5EF4-FFF2-40B4-BE49-F238E27FC236}">
                <a16:creationId xmlns:a16="http://schemas.microsoft.com/office/drawing/2014/main" id="{1ABFC2F2-A780-4801-9E20-C9468D883F18}"/>
              </a:ext>
            </a:extLst>
          </p:cNvPr>
          <p:cNvPicPr>
            <a:picLocks noChangeAspect="1"/>
          </p:cNvPicPr>
          <p:nvPr/>
        </p:nvPicPr>
        <p:blipFill rotWithShape="1">
          <a:blip r:embed="rId9"/>
          <a:srcRect l="4889" t="78762" r="7000" b="6499"/>
          <a:stretch/>
        </p:blipFill>
        <p:spPr>
          <a:xfrm>
            <a:off x="0" y="5938345"/>
            <a:ext cx="9144000" cy="909146"/>
          </a:xfrm>
          <a:prstGeom prst="rect">
            <a:avLst/>
          </a:prstGeom>
        </p:spPr>
      </p:pic>
      <p:pic>
        <p:nvPicPr>
          <p:cNvPr id="8" name="Picture 7">
            <a:hlinkClick r:id="rId10" highlightClick="1"/>
            <a:extLst>
              <a:ext uri="{FF2B5EF4-FFF2-40B4-BE49-F238E27FC236}">
                <a16:creationId xmlns:a16="http://schemas.microsoft.com/office/drawing/2014/main" id="{A12B2F91-2F93-70AB-1D88-EA290816EE0D}"/>
              </a:ext>
            </a:extLst>
          </p:cNvPr>
          <p:cNvPicPr>
            <a:picLocks noChangeAspect="1"/>
          </p:cNvPicPr>
          <p:nvPr/>
        </p:nvPicPr>
        <p:blipFill>
          <a:blip r:embed="rId11"/>
          <a:stretch>
            <a:fillRect/>
          </a:stretch>
        </p:blipFill>
        <p:spPr>
          <a:xfrm>
            <a:off x="393303" y="2060244"/>
            <a:ext cx="5524500" cy="3124200"/>
          </a:xfrm>
          <a:prstGeom prst="rect">
            <a:avLst/>
          </a:prstGeom>
        </p:spPr>
      </p:pic>
      <p:sp>
        <p:nvSpPr>
          <p:cNvPr id="9" name="Triangle 8">
            <a:hlinkClick r:id="rId12"/>
            <a:extLst>
              <a:ext uri="{FF2B5EF4-FFF2-40B4-BE49-F238E27FC236}">
                <a16:creationId xmlns:a16="http://schemas.microsoft.com/office/drawing/2014/main" id="{3096A06A-08D5-77A4-F48D-40AB358ACBD6}"/>
              </a:ext>
            </a:extLst>
          </p:cNvPr>
          <p:cNvSpPr/>
          <p:nvPr/>
        </p:nvSpPr>
        <p:spPr>
          <a:xfrm rot="5400000">
            <a:off x="2658486" y="3000494"/>
            <a:ext cx="994134" cy="857012"/>
          </a:xfrm>
          <a:prstGeom prst="triangle">
            <a:avLst/>
          </a:prstGeom>
          <a:solidFill>
            <a:schemeClr val="tx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37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6408301-7206-0740-85DF-0EF4EC48E85E}"/>
              </a:ext>
            </a:extLst>
          </p:cNvPr>
          <p:cNvGrpSpPr/>
          <p:nvPr/>
        </p:nvGrpSpPr>
        <p:grpSpPr>
          <a:xfrm>
            <a:off x="0" y="1748910"/>
            <a:ext cx="9144000" cy="4566354"/>
            <a:chOff x="0" y="1486797"/>
            <a:chExt cx="9144000" cy="4404988"/>
          </a:xfrm>
        </p:grpSpPr>
        <p:pic>
          <p:nvPicPr>
            <p:cNvPr id="16" name="Picture 15" descr="middle.png">
              <a:extLst>
                <a:ext uri="{FF2B5EF4-FFF2-40B4-BE49-F238E27FC236}">
                  <a16:creationId xmlns:a16="http://schemas.microsoft.com/office/drawing/2014/main" id="{B060DC8E-A587-404B-96A7-358406F90B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44789"/>
              <a:ext cx="9144000" cy="4037446"/>
            </a:xfrm>
            <a:prstGeom prst="rect">
              <a:avLst/>
            </a:prstGeom>
          </p:spPr>
        </p:pic>
        <p:pic>
          <p:nvPicPr>
            <p:cNvPr id="21" name="Picture 20" descr="main_bottom.png">
              <a:extLst>
                <a:ext uri="{FF2B5EF4-FFF2-40B4-BE49-F238E27FC236}">
                  <a16:creationId xmlns:a16="http://schemas.microsoft.com/office/drawing/2014/main" id="{8C66F1E8-0737-584F-B06D-6A005181BDC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667667"/>
              <a:ext cx="9144000" cy="224118"/>
            </a:xfrm>
            <a:prstGeom prst="rect">
              <a:avLst/>
            </a:prstGeom>
          </p:spPr>
        </p:pic>
        <p:pic>
          <p:nvPicPr>
            <p:cNvPr id="22" name="Picture 21" descr="main_top.png">
              <a:extLst>
                <a:ext uri="{FF2B5EF4-FFF2-40B4-BE49-F238E27FC236}">
                  <a16:creationId xmlns:a16="http://schemas.microsoft.com/office/drawing/2014/main" id="{827C4B43-95AD-C44E-B4D1-89869366D38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486797"/>
              <a:ext cx="9144000" cy="268941"/>
            </a:xfrm>
            <a:prstGeom prst="rect">
              <a:avLst/>
            </a:prstGeom>
          </p:spPr>
        </p:pic>
      </p:grpSp>
      <p:sp>
        <p:nvSpPr>
          <p:cNvPr id="2" name="Title 1"/>
          <p:cNvSpPr>
            <a:spLocks noGrp="1"/>
          </p:cNvSpPr>
          <p:nvPr>
            <p:ph type="title"/>
          </p:nvPr>
        </p:nvSpPr>
        <p:spPr>
          <a:xfrm>
            <a:off x="457200" y="749877"/>
            <a:ext cx="8229600" cy="651480"/>
          </a:xfrm>
        </p:spPr>
        <p:txBody>
          <a:bodyPr>
            <a:normAutofit/>
          </a:bodyPr>
          <a:lstStyle/>
          <a:p>
            <a:r>
              <a:rPr lang="en-US" sz="3000" b="1" dirty="0">
                <a:solidFill>
                  <a:srgbClr val="800000"/>
                </a:solidFill>
                <a:latin typeface="Century Gothic" panose="020B0502020202020204" pitchFamily="34" charset="0"/>
                <a:cs typeface="WC ROUGHTRAD Bta"/>
              </a:rPr>
              <a:t>What Is an Invasive Species?</a:t>
            </a:r>
          </a:p>
        </p:txBody>
      </p:sp>
      <p:sp>
        <p:nvSpPr>
          <p:cNvPr id="3" name="Content Placeholder 2"/>
          <p:cNvSpPr>
            <a:spLocks noGrp="1"/>
          </p:cNvSpPr>
          <p:nvPr>
            <p:ph idx="1"/>
          </p:nvPr>
        </p:nvSpPr>
        <p:spPr>
          <a:xfrm>
            <a:off x="298448" y="2021551"/>
            <a:ext cx="4120379" cy="3922877"/>
          </a:xfrm>
        </p:spPr>
        <p:txBody>
          <a:bodyPr>
            <a:normAutofit/>
          </a:bodyPr>
          <a:lstStyle/>
          <a:p>
            <a:pPr marL="0" indent="0">
              <a:buNone/>
            </a:pPr>
            <a:r>
              <a:rPr lang="en-US" sz="2800" b="1" dirty="0">
                <a:latin typeface="Candara" panose="020E0502030303020204" pitchFamily="34" charset="0"/>
                <a:cs typeface="Candara"/>
              </a:rPr>
              <a:t>The Federal Definition</a:t>
            </a:r>
          </a:p>
          <a:p>
            <a:pPr marL="0" indent="0">
              <a:buNone/>
            </a:pPr>
            <a:endParaRPr lang="en-US" sz="1200" dirty="0">
              <a:solidFill>
                <a:srgbClr val="000000"/>
              </a:solidFill>
              <a:latin typeface="Candara" panose="020E0502030303020204" pitchFamily="34" charset="0"/>
              <a:cs typeface="Candara"/>
            </a:endParaRPr>
          </a:p>
          <a:p>
            <a:pPr marL="0" indent="0">
              <a:buNone/>
            </a:pPr>
            <a:r>
              <a:rPr lang="en-US" sz="2200" i="1" dirty="0">
                <a:solidFill>
                  <a:srgbClr val="000000"/>
                </a:solidFill>
                <a:latin typeface="Candara" panose="020E0502030303020204" pitchFamily="34" charset="0"/>
                <a:cs typeface="Candara"/>
              </a:rPr>
              <a:t>a species that is non-native (or alien) to the ecosystem under consideration and whose introduction causes or is likely to cause </a:t>
            </a:r>
            <a:r>
              <a:rPr lang="en-US" sz="2200" b="1" i="1" dirty="0">
                <a:solidFill>
                  <a:srgbClr val="800000"/>
                </a:solidFill>
                <a:latin typeface="Candara" panose="020E0502030303020204" pitchFamily="34" charset="0"/>
                <a:cs typeface="Candara"/>
              </a:rPr>
              <a:t>economic or environmental harm or harm to human health.</a:t>
            </a:r>
            <a:r>
              <a:rPr lang="en-US" sz="2200" b="1" dirty="0">
                <a:solidFill>
                  <a:srgbClr val="800000"/>
                </a:solidFill>
                <a:latin typeface="Candara" panose="020E0502030303020204" pitchFamily="34" charset="0"/>
                <a:cs typeface="Candara"/>
              </a:rPr>
              <a:t> </a:t>
            </a:r>
            <a:br>
              <a:rPr lang="en-US" sz="2200" dirty="0">
                <a:solidFill>
                  <a:srgbClr val="000000"/>
                </a:solidFill>
                <a:latin typeface="Candara" panose="020E0502030303020204" pitchFamily="34" charset="0"/>
                <a:cs typeface="Candara"/>
              </a:rPr>
            </a:br>
            <a:r>
              <a:rPr lang="en-US" sz="2200" dirty="0">
                <a:solidFill>
                  <a:srgbClr val="000000"/>
                </a:solidFill>
                <a:latin typeface="Candara" panose="020E0502030303020204" pitchFamily="34" charset="0"/>
                <a:cs typeface="Candara"/>
              </a:rPr>
              <a:t>(Executive Order 13112, 1999)</a:t>
            </a:r>
          </a:p>
          <a:p>
            <a:pPr marL="0" indent="0">
              <a:buNone/>
            </a:pPr>
            <a:endParaRPr lang="en-US" b="1" i="1" dirty="0">
              <a:latin typeface="Candara" panose="020E0502030303020204" pitchFamily="34" charset="0"/>
              <a:cs typeface="Candara"/>
            </a:endParaRPr>
          </a:p>
        </p:txBody>
      </p:sp>
      <p:grpSp>
        <p:nvGrpSpPr>
          <p:cNvPr id="7" name="Group 6"/>
          <p:cNvGrpSpPr/>
          <p:nvPr/>
        </p:nvGrpSpPr>
        <p:grpSpPr>
          <a:xfrm>
            <a:off x="4418825" y="2406381"/>
            <a:ext cx="4254271" cy="3340188"/>
            <a:chOff x="4572546" y="1862100"/>
            <a:chExt cx="4078224" cy="3079814"/>
          </a:xfrm>
        </p:grpSpPr>
        <p:pic>
          <p:nvPicPr>
            <p:cNvPr id="17" name="Picture 16"/>
            <p:cNvPicPr>
              <a:picLocks/>
            </p:cNvPicPr>
            <p:nvPr/>
          </p:nvPicPr>
          <p:blipFill>
            <a:blip r:embed="rId6"/>
            <a:stretch>
              <a:fillRect/>
            </a:stretch>
          </p:blipFill>
          <p:spPr>
            <a:xfrm>
              <a:off x="6611658" y="1862100"/>
              <a:ext cx="2039112" cy="1536192"/>
            </a:xfrm>
            <a:prstGeom prst="rect">
              <a:avLst/>
            </a:prstGeom>
            <a:ln w="15875">
              <a:solidFill>
                <a:schemeClr val="tx1"/>
              </a:solidFill>
            </a:ln>
          </p:spPr>
        </p:pic>
        <p:grpSp>
          <p:nvGrpSpPr>
            <p:cNvPr id="4" name="Group 3"/>
            <p:cNvGrpSpPr/>
            <p:nvPr/>
          </p:nvGrpSpPr>
          <p:grpSpPr>
            <a:xfrm>
              <a:off x="4572546" y="1862100"/>
              <a:ext cx="4078224" cy="3079814"/>
              <a:chOff x="4572546" y="1862100"/>
              <a:chExt cx="4078224" cy="3079814"/>
            </a:xfrm>
          </p:grpSpPr>
          <p:pic>
            <p:nvPicPr>
              <p:cNvPr id="18" name="Picture 17" descr="043"/>
              <p:cNvPicPr preferRelativeResize="0">
                <a:picLocks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611658" y="3405722"/>
                <a:ext cx="2039112" cy="1536192"/>
              </a:xfrm>
              <a:prstGeom prst="rect">
                <a:avLst/>
              </a:prstGeom>
              <a:noFill/>
              <a:ln w="15875">
                <a:solidFill>
                  <a:schemeClr val="tx1"/>
                </a:solidFill>
                <a:miter lim="800000"/>
                <a:headEnd/>
                <a:tailEnd/>
              </a:ln>
            </p:spPr>
          </p:pic>
          <p:pic>
            <p:nvPicPr>
              <p:cNvPr id="19" name="Picture 18" descr="5078024.jpg"/>
              <p:cNvPicPr>
                <a:picLocks/>
              </p:cNvPicPr>
              <p:nvPr/>
            </p:nvPicPr>
            <p:blipFill>
              <a:blip r:embed="rId8" cstate="print">
                <a:extLst>
                  <a:ext uri="{28A0092B-C50C-407E-A947-70E740481C1C}">
                    <a14:useLocalDpi xmlns:a14="http://schemas.microsoft.com/office/drawing/2010/main"/>
                  </a:ext>
                </a:extLst>
              </a:blip>
              <a:stretch>
                <a:fillRect/>
              </a:stretch>
            </p:blipFill>
            <p:spPr>
              <a:xfrm>
                <a:off x="4572546" y="1862100"/>
                <a:ext cx="2039112" cy="1536192"/>
              </a:xfrm>
              <a:prstGeom prst="rect">
                <a:avLst/>
              </a:prstGeom>
              <a:ln w="15875">
                <a:solidFill>
                  <a:schemeClr val="tx1"/>
                </a:solidFill>
              </a:ln>
            </p:spPr>
          </p:pic>
          <p:pic>
            <p:nvPicPr>
              <p:cNvPr id="20" name="Picture 19"/>
              <p:cNvPicPr preferRelativeResize="0">
                <a:picLocks/>
              </p:cNvPicPr>
              <p:nvPr/>
            </p:nvPicPr>
            <p:blipFill>
              <a:blip r:embed="rId9"/>
              <a:stretch>
                <a:fillRect/>
              </a:stretch>
            </p:blipFill>
            <p:spPr>
              <a:xfrm>
                <a:off x="4572546" y="3405722"/>
                <a:ext cx="2039112" cy="1536192"/>
              </a:xfrm>
              <a:prstGeom prst="rect">
                <a:avLst/>
              </a:prstGeom>
              <a:ln w="15875">
                <a:solidFill>
                  <a:schemeClr val="tx1"/>
                </a:solidFill>
              </a:ln>
            </p:spPr>
          </p:pic>
        </p:grpSp>
      </p:grpSp>
      <p:pic>
        <p:nvPicPr>
          <p:cNvPr id="27" name="Picture 26" descr="header_logo.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 y="2"/>
            <a:ext cx="3939731" cy="534677"/>
          </a:xfrm>
          <a:prstGeom prst="rect">
            <a:avLst/>
          </a:prstGeom>
        </p:spPr>
      </p:pic>
      <p:pic>
        <p:nvPicPr>
          <p:cNvPr id="23" name="Picture 22">
            <a:extLst>
              <a:ext uri="{FF2B5EF4-FFF2-40B4-BE49-F238E27FC236}">
                <a16:creationId xmlns:a16="http://schemas.microsoft.com/office/drawing/2014/main" id="{7510FBE9-EB63-48B6-8D1C-17FA74E1A151}"/>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5537345" y="106915"/>
            <a:ext cx="3484477" cy="306595"/>
          </a:xfrm>
          <a:prstGeom prst="rect">
            <a:avLst/>
          </a:prstGeom>
        </p:spPr>
      </p:pic>
    </p:spTree>
    <p:extLst>
      <p:ext uri="{BB962C8B-B14F-4D97-AF65-F5344CB8AC3E}">
        <p14:creationId xmlns:p14="http://schemas.microsoft.com/office/powerpoint/2010/main" val="315614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61507" y="285264"/>
            <a:ext cx="5911702" cy="684471"/>
          </a:xfrm>
        </p:spPr>
        <p:txBody>
          <a:bodyPr>
            <a:normAutofit fontScale="90000"/>
          </a:bodyPr>
          <a:lstStyle/>
          <a:p>
            <a:r>
              <a:rPr lang="en-US" b="1" dirty="0">
                <a:solidFill>
                  <a:schemeClr val="accent5">
                    <a:lumMod val="50000"/>
                  </a:schemeClr>
                </a:solidFill>
              </a:rPr>
              <a:t>Invasive Species, continued</a:t>
            </a:r>
          </a:p>
        </p:txBody>
      </p:sp>
      <p:sp>
        <p:nvSpPr>
          <p:cNvPr id="14" name="Content Placeholder 13"/>
          <p:cNvSpPr>
            <a:spLocks noGrp="1"/>
          </p:cNvSpPr>
          <p:nvPr>
            <p:ph idx="1"/>
          </p:nvPr>
        </p:nvSpPr>
        <p:spPr>
          <a:xfrm>
            <a:off x="154858" y="1549737"/>
            <a:ext cx="8834284" cy="4981650"/>
          </a:xfrm>
          <a:prstGeom prst="roundRect">
            <a:avLst/>
          </a:prstGeom>
          <a:solidFill>
            <a:srgbClr val="ECF1E7"/>
          </a:solidFill>
          <a:ln>
            <a:solidFill>
              <a:schemeClr val="accent2">
                <a:lumMod val="50000"/>
              </a:schemeClr>
            </a:solidFill>
          </a:ln>
        </p:spPr>
        <p:txBody>
          <a:bodyPr>
            <a:normAutofit/>
          </a:bodyPr>
          <a:lstStyle/>
          <a:p>
            <a:pPr marL="0" lvl="0" indent="0">
              <a:buNone/>
            </a:pPr>
            <a:r>
              <a:rPr lang="en-US" sz="2000" b="1" dirty="0">
                <a:solidFill>
                  <a:schemeClr val="accent5">
                    <a:lumMod val="50000"/>
                  </a:schemeClr>
                </a:solidFill>
                <a:latin typeface="Candara" panose="020E0502030303020204" pitchFamily="34" charset="0"/>
              </a:rPr>
              <a:t>A non-native species (plant/animal/disease) that </a:t>
            </a:r>
            <a:r>
              <a:rPr lang="en-US" sz="2000" b="1" u="sng" dirty="0">
                <a:solidFill>
                  <a:schemeClr val="accent5">
                    <a:lumMod val="50000"/>
                  </a:schemeClr>
                </a:solidFill>
                <a:latin typeface="Candara" panose="020E0502030303020204" pitchFamily="34" charset="0"/>
              </a:rPr>
              <a:t>causes harm</a:t>
            </a:r>
            <a:r>
              <a:rPr lang="en-US" sz="2000" b="1" dirty="0">
                <a:solidFill>
                  <a:schemeClr val="accent5">
                    <a:lumMod val="50000"/>
                  </a:schemeClr>
                </a:solidFill>
                <a:latin typeface="Candara" panose="020E0502030303020204" pitchFamily="34" charset="0"/>
              </a:rPr>
              <a:t> and </a:t>
            </a:r>
            <a:r>
              <a:rPr lang="en-US" sz="2000" b="1" u="sng" dirty="0">
                <a:solidFill>
                  <a:schemeClr val="accent5">
                    <a:lumMod val="50000"/>
                  </a:schemeClr>
                </a:solidFill>
                <a:latin typeface="Candara" panose="020E0502030303020204" pitchFamily="34" charset="0"/>
              </a:rPr>
              <a:t>outcompetes native species </a:t>
            </a:r>
            <a:r>
              <a:rPr lang="en-US" sz="2000" b="1" dirty="0">
                <a:solidFill>
                  <a:schemeClr val="accent5">
                    <a:lumMod val="50000"/>
                  </a:schemeClr>
                </a:solidFill>
                <a:latin typeface="Candara" panose="020E0502030303020204" pitchFamily="34" charset="0"/>
              </a:rPr>
              <a:t>in an area</a:t>
            </a:r>
            <a:r>
              <a:rPr lang="en-US" b="1" dirty="0">
                <a:solidFill>
                  <a:schemeClr val="accent5">
                    <a:lumMod val="50000"/>
                  </a:schemeClr>
                </a:solidFill>
                <a:latin typeface="Candara" panose="020E0502030303020204" pitchFamily="34" charset="0"/>
              </a:rPr>
              <a:t>.</a:t>
            </a:r>
            <a:endParaRPr lang="en-US" sz="1000" b="1" dirty="0">
              <a:solidFill>
                <a:schemeClr val="accent5">
                  <a:lumMod val="50000"/>
                </a:schemeClr>
              </a:solidFill>
              <a:latin typeface="Candara" panose="020E0502030303020204" pitchFamily="34" charset="0"/>
            </a:endParaRPr>
          </a:p>
          <a:p>
            <a:r>
              <a:rPr lang="en-US" sz="1700" b="1" dirty="0">
                <a:solidFill>
                  <a:schemeClr val="tx1">
                    <a:lumMod val="95000"/>
                    <a:lumOff val="5000"/>
                  </a:schemeClr>
                </a:solidFill>
                <a:latin typeface="Candara" panose="020E0502030303020204" pitchFamily="34" charset="0"/>
              </a:rPr>
              <a:t>How they outcompete:</a:t>
            </a:r>
          </a:p>
          <a:p>
            <a:pPr lvl="1">
              <a:lnSpc>
                <a:spcPts val="1500"/>
              </a:lnSpc>
            </a:pPr>
            <a:r>
              <a:rPr lang="en-US" b="1" dirty="0">
                <a:solidFill>
                  <a:schemeClr val="tx2">
                    <a:lumMod val="50000"/>
                  </a:schemeClr>
                </a:solidFill>
                <a:latin typeface="Candara" panose="020E0502030303020204" pitchFamily="34" charset="0"/>
              </a:rPr>
              <a:t>Reproduces faster than native species (seeds/eggs/large litters)</a:t>
            </a:r>
          </a:p>
          <a:p>
            <a:pPr lvl="1">
              <a:lnSpc>
                <a:spcPts val="1500"/>
              </a:lnSpc>
            </a:pPr>
            <a:r>
              <a:rPr lang="en-US" b="1" dirty="0">
                <a:solidFill>
                  <a:schemeClr val="tx2">
                    <a:lumMod val="50000"/>
                  </a:schemeClr>
                </a:solidFill>
                <a:latin typeface="Candara" panose="020E0502030303020204" pitchFamily="34" charset="0"/>
              </a:rPr>
              <a:t>Voracious appetite</a:t>
            </a:r>
          </a:p>
          <a:p>
            <a:pPr lvl="1">
              <a:lnSpc>
                <a:spcPts val="1500"/>
              </a:lnSpc>
            </a:pPr>
            <a:r>
              <a:rPr lang="en-US" b="1" dirty="0">
                <a:solidFill>
                  <a:schemeClr val="tx2">
                    <a:lumMod val="50000"/>
                  </a:schemeClr>
                </a:solidFill>
                <a:latin typeface="Candara" panose="020E0502030303020204" pitchFamily="34" charset="0"/>
              </a:rPr>
              <a:t>No natural predators/consumers</a:t>
            </a:r>
          </a:p>
          <a:p>
            <a:pPr lvl="1">
              <a:lnSpc>
                <a:spcPts val="1500"/>
              </a:lnSpc>
            </a:pPr>
            <a:r>
              <a:rPr lang="en-US" b="1" dirty="0">
                <a:solidFill>
                  <a:schemeClr val="tx2">
                    <a:lumMod val="50000"/>
                  </a:schemeClr>
                </a:solidFill>
                <a:latin typeface="Candara" panose="020E0502030303020204" pitchFamily="34" charset="0"/>
              </a:rPr>
              <a:t>More resistant to diseases and parasites</a:t>
            </a:r>
            <a:endParaRPr lang="en-US" sz="1200" b="1" dirty="0">
              <a:solidFill>
                <a:schemeClr val="tx2">
                  <a:lumMod val="50000"/>
                </a:schemeClr>
              </a:solidFill>
              <a:latin typeface="Candara" panose="020E0502030303020204" pitchFamily="34" charset="0"/>
            </a:endParaRPr>
          </a:p>
          <a:p>
            <a:pPr marL="0" indent="0">
              <a:buNone/>
            </a:pPr>
            <a:r>
              <a:rPr lang="en-US" sz="2000" b="1" u="sng" dirty="0">
                <a:solidFill>
                  <a:schemeClr val="accent5">
                    <a:lumMod val="50000"/>
                  </a:schemeClr>
                </a:solidFill>
                <a:latin typeface="Candara" panose="020E0502030303020204" pitchFamily="34" charset="0"/>
              </a:rPr>
              <a:t>“Exotic” </a:t>
            </a:r>
            <a:r>
              <a:rPr lang="en-US" sz="2000" b="1" u="sng" dirty="0">
                <a:solidFill>
                  <a:srgbClr val="FF0000"/>
                </a:solidFill>
                <a:latin typeface="Candara" panose="020E0502030303020204" pitchFamily="34" charset="0"/>
              </a:rPr>
              <a:t>≠</a:t>
            </a:r>
            <a:r>
              <a:rPr lang="en-US" sz="2000" b="1" u="sng" dirty="0">
                <a:solidFill>
                  <a:schemeClr val="accent5">
                    <a:lumMod val="50000"/>
                  </a:schemeClr>
                </a:solidFill>
                <a:latin typeface="Candara" panose="020E0502030303020204" pitchFamily="34" charset="0"/>
              </a:rPr>
              <a:t> Invasive Species</a:t>
            </a:r>
            <a:r>
              <a:rPr lang="en-US" sz="2000" b="1" dirty="0">
                <a:solidFill>
                  <a:schemeClr val="accent5">
                    <a:lumMod val="50000"/>
                  </a:schemeClr>
                </a:solidFill>
                <a:latin typeface="Candara" panose="020E0502030303020204" pitchFamily="34" charset="0"/>
              </a:rPr>
              <a:t>; Often? Yes! But sometimes it can be a native.</a:t>
            </a:r>
          </a:p>
          <a:p>
            <a:pPr>
              <a:lnSpc>
                <a:spcPts val="1300"/>
              </a:lnSpc>
            </a:pPr>
            <a:r>
              <a:rPr lang="en-US" sz="1900" b="1" dirty="0">
                <a:solidFill>
                  <a:schemeClr val="tx2">
                    <a:lumMod val="50000"/>
                  </a:schemeClr>
                </a:solidFill>
                <a:latin typeface="Candara" panose="020E0502030303020204" pitchFamily="34" charset="0"/>
              </a:rPr>
              <a:t>Ex: Smallmouth bass. </a:t>
            </a:r>
            <a:r>
              <a:rPr lang="en-US" sz="1900" dirty="0">
                <a:solidFill>
                  <a:schemeClr val="tx2">
                    <a:lumMod val="50000"/>
                  </a:schemeClr>
                </a:solidFill>
                <a:latin typeface="Candara" panose="020E0502030303020204" pitchFamily="34" charset="0"/>
              </a:rPr>
              <a:t>It is native to Quebec-Oklahoma-Alabama waterways.</a:t>
            </a:r>
          </a:p>
          <a:p>
            <a:pPr lvl="1">
              <a:lnSpc>
                <a:spcPts val="1300"/>
              </a:lnSpc>
            </a:pPr>
            <a:r>
              <a:rPr lang="en-US" sz="1700" dirty="0">
                <a:solidFill>
                  <a:schemeClr val="tx2">
                    <a:lumMod val="50000"/>
                  </a:schemeClr>
                </a:solidFill>
                <a:latin typeface="Candara" panose="020E0502030303020204" pitchFamily="34" charset="0"/>
              </a:rPr>
              <a:t>Spread by </a:t>
            </a:r>
            <a:r>
              <a:rPr lang="en-US" sz="1700" b="1" dirty="0">
                <a:solidFill>
                  <a:schemeClr val="tx2">
                    <a:lumMod val="50000"/>
                  </a:schemeClr>
                </a:solidFill>
                <a:latin typeface="Candara" panose="020E0502030303020204" pitchFamily="34" charset="0"/>
              </a:rPr>
              <a:t>fisherman</a:t>
            </a:r>
            <a:r>
              <a:rPr lang="en-US" sz="1700" dirty="0">
                <a:solidFill>
                  <a:schemeClr val="tx2">
                    <a:lumMod val="50000"/>
                  </a:schemeClr>
                </a:solidFill>
                <a:latin typeface="Candara" panose="020E0502030303020204" pitchFamily="34" charset="0"/>
              </a:rPr>
              <a:t> </a:t>
            </a:r>
            <a:r>
              <a:rPr lang="en-US" sz="1700" b="1" dirty="0">
                <a:solidFill>
                  <a:schemeClr val="tx2">
                    <a:lumMod val="50000"/>
                  </a:schemeClr>
                </a:solidFill>
                <a:latin typeface="Candara" panose="020E0502030303020204" pitchFamily="34" charset="0"/>
              </a:rPr>
              <a:t>catching and releasing them </a:t>
            </a:r>
            <a:r>
              <a:rPr lang="en-US" sz="1700" dirty="0">
                <a:solidFill>
                  <a:schemeClr val="tx2">
                    <a:lumMod val="50000"/>
                  </a:schemeClr>
                </a:solidFill>
                <a:latin typeface="Candara" panose="020E0502030303020204" pitchFamily="34" charset="0"/>
              </a:rPr>
              <a:t>into livable environments. </a:t>
            </a:r>
          </a:p>
          <a:p>
            <a:pPr lvl="2">
              <a:lnSpc>
                <a:spcPts val="1300"/>
              </a:lnSpc>
            </a:pPr>
            <a:r>
              <a:rPr lang="en-US" sz="1500" dirty="0">
                <a:solidFill>
                  <a:schemeClr val="tx2">
                    <a:lumMod val="50000"/>
                  </a:schemeClr>
                </a:solidFill>
                <a:latin typeface="Candara" panose="020E0502030303020204" pitchFamily="34" charset="0"/>
              </a:rPr>
              <a:t>Outcompetes other native </a:t>
            </a:r>
            <a:r>
              <a:rPr lang="en-US" sz="1500" dirty="0">
                <a:latin typeface="Candara" panose="020E0502030303020204" pitchFamily="34" charset="0"/>
              </a:rPr>
              <a:t>fishes because it is </a:t>
            </a:r>
            <a:r>
              <a:rPr lang="en-US" sz="1500" b="1" dirty="0">
                <a:latin typeface="Candara" panose="020E0502030303020204" pitchFamily="34" charset="0"/>
              </a:rPr>
              <a:t>very predatory </a:t>
            </a:r>
            <a:r>
              <a:rPr lang="en-US" sz="1500" dirty="0">
                <a:latin typeface="Candara" panose="020E0502030303020204" pitchFamily="34" charset="0"/>
              </a:rPr>
              <a:t>and even eating smaller smallmouth bass.</a:t>
            </a:r>
          </a:p>
          <a:p>
            <a:pPr lvl="1">
              <a:lnSpc>
                <a:spcPts val="1300"/>
              </a:lnSpc>
            </a:pPr>
            <a:r>
              <a:rPr lang="en-US" sz="2200" b="1" dirty="0">
                <a:solidFill>
                  <a:schemeClr val="tx2">
                    <a:lumMod val="50000"/>
                  </a:schemeClr>
                </a:solidFill>
                <a:latin typeface="Candara" panose="020E0502030303020204" pitchFamily="34" charset="0"/>
              </a:rPr>
              <a:t>Now found most states except Florida and Louisiana. </a:t>
            </a:r>
          </a:p>
          <a:p>
            <a:pPr lvl="2">
              <a:lnSpc>
                <a:spcPts val="1300"/>
              </a:lnSpc>
            </a:pPr>
            <a:r>
              <a:rPr lang="en-US" sz="1900" dirty="0">
                <a:solidFill>
                  <a:schemeClr val="tx2">
                    <a:lumMod val="50000"/>
                  </a:schemeClr>
                </a:solidFill>
                <a:latin typeface="Candara" panose="020E0502030303020204" pitchFamily="34" charset="0"/>
              </a:rPr>
              <a:t>Found in eastern Texas and Edwards Plateau.  </a:t>
            </a:r>
          </a:p>
        </p:txBody>
      </p:sp>
    </p:spTree>
    <p:extLst>
      <p:ext uri="{BB962C8B-B14F-4D97-AF65-F5344CB8AC3E}">
        <p14:creationId xmlns:p14="http://schemas.microsoft.com/office/powerpoint/2010/main" val="126047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xEl>
                                              <p:pRg st="7" end="7"/>
                                            </p:txEl>
                                          </p:spTgt>
                                        </p:tgtEl>
                                        <p:attrNameLst>
                                          <p:attrName>style.visibility</p:attrName>
                                        </p:attrNameLst>
                                      </p:cBhvr>
                                      <p:to>
                                        <p:strVal val="visible"/>
                                      </p:to>
                                    </p:set>
                                    <p:animEffect transition="in" filter="fade">
                                      <p:cBhvr>
                                        <p:cTn id="40" dur="500"/>
                                        <p:tgtEl>
                                          <p:spTgt spid="14">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Effect transition="in" filter="fade">
                                      <p:cBhvr>
                                        <p:cTn id="43" dur="500"/>
                                        <p:tgtEl>
                                          <p:spTgt spid="14">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xEl>
                                              <p:pRg st="9" end="9"/>
                                            </p:txEl>
                                          </p:spTgt>
                                        </p:tgtEl>
                                        <p:attrNameLst>
                                          <p:attrName>style.visibility</p:attrName>
                                        </p:attrNameLst>
                                      </p:cBhvr>
                                      <p:to>
                                        <p:strVal val="visible"/>
                                      </p:to>
                                    </p:set>
                                    <p:animEffect transition="in" filter="fade">
                                      <p:cBhvr>
                                        <p:cTn id="46" dur="500"/>
                                        <p:tgtEl>
                                          <p:spTgt spid="14">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xEl>
                                              <p:pRg st="10" end="10"/>
                                            </p:txEl>
                                          </p:spTgt>
                                        </p:tgtEl>
                                        <p:attrNameLst>
                                          <p:attrName>style.visibility</p:attrName>
                                        </p:attrNameLst>
                                      </p:cBhvr>
                                      <p:to>
                                        <p:strVal val="visible"/>
                                      </p:to>
                                    </p:set>
                                    <p:animEffect transition="in" filter="fade">
                                      <p:cBhvr>
                                        <p:cTn id="49" dur="500"/>
                                        <p:tgtEl>
                                          <p:spTgt spid="14">
                                            <p:txEl>
                                              <p:pRg st="10" end="1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xEl>
                                              <p:pRg st="11" end="11"/>
                                            </p:txEl>
                                          </p:spTgt>
                                        </p:tgtEl>
                                        <p:attrNameLst>
                                          <p:attrName>style.visibility</p:attrName>
                                        </p:attrNameLst>
                                      </p:cBhvr>
                                      <p:to>
                                        <p:strVal val="visible"/>
                                      </p:to>
                                    </p:set>
                                    <p:animEffect transition="in" filter="fade">
                                      <p:cBhvr>
                                        <p:cTn id="52"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1760" y="1347252"/>
            <a:ext cx="9326880" cy="5173208"/>
            <a:chOff x="0" y="1486797"/>
            <a:chExt cx="9144000" cy="4404988"/>
          </a:xfrm>
        </p:grpSpPr>
        <p:pic>
          <p:nvPicPr>
            <p:cNvPr id="22" name="Picture 21" descr="middl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44789"/>
              <a:ext cx="9144000" cy="4037446"/>
            </a:xfrm>
            <a:prstGeom prst="rect">
              <a:avLst/>
            </a:prstGeom>
          </p:spPr>
        </p:pic>
        <p:pic>
          <p:nvPicPr>
            <p:cNvPr id="23" name="Picture 22" descr="main_botto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667667"/>
              <a:ext cx="9144000" cy="224118"/>
            </a:xfrm>
            <a:prstGeom prst="rect">
              <a:avLst/>
            </a:prstGeom>
          </p:spPr>
        </p:pic>
        <p:pic>
          <p:nvPicPr>
            <p:cNvPr id="24" name="Picture 23" descr="main_top.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486797"/>
              <a:ext cx="9144000" cy="268941"/>
            </a:xfrm>
            <a:prstGeom prst="rect">
              <a:avLst/>
            </a:prstGeom>
          </p:spPr>
        </p:pic>
      </p:grpSp>
      <p:sp>
        <p:nvSpPr>
          <p:cNvPr id="2" name="Title 1"/>
          <p:cNvSpPr>
            <a:spLocks noGrp="1"/>
          </p:cNvSpPr>
          <p:nvPr>
            <p:ph type="title"/>
          </p:nvPr>
        </p:nvSpPr>
        <p:spPr>
          <a:xfrm>
            <a:off x="457200" y="337540"/>
            <a:ext cx="8229600" cy="791234"/>
          </a:xfrm>
        </p:spPr>
        <p:txBody>
          <a:bodyPr>
            <a:normAutofit/>
          </a:bodyPr>
          <a:lstStyle/>
          <a:p>
            <a:r>
              <a:rPr lang="en-US" sz="4000" b="1" dirty="0">
                <a:solidFill>
                  <a:schemeClr val="accent5">
                    <a:lumMod val="50000"/>
                  </a:schemeClr>
                </a:solidFill>
              </a:rPr>
              <a:t>Invasive Species Impacts</a:t>
            </a:r>
          </a:p>
        </p:txBody>
      </p:sp>
      <p:sp>
        <p:nvSpPr>
          <p:cNvPr id="3" name="Content Placeholder 2"/>
          <p:cNvSpPr>
            <a:spLocks noGrp="1"/>
          </p:cNvSpPr>
          <p:nvPr>
            <p:ph idx="1"/>
          </p:nvPr>
        </p:nvSpPr>
        <p:spPr>
          <a:xfrm>
            <a:off x="3417554" y="3673071"/>
            <a:ext cx="2313039" cy="529797"/>
          </a:xfrm>
          <a:ln>
            <a:solidFill>
              <a:schemeClr val="accent5">
                <a:lumMod val="60000"/>
                <a:lumOff val="40000"/>
              </a:schemeClr>
            </a:solidFill>
          </a:ln>
          <a:effectLst>
            <a:outerShdw blurRad="85725" dist="127000" dir="2700000" algn="tl" rotWithShape="0">
              <a:prstClr val="black">
                <a:alpha val="35000"/>
              </a:prstClr>
            </a:outerShdw>
          </a:effectLst>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anchor="ctr">
            <a:normAutofit/>
          </a:bodyPr>
          <a:lstStyle/>
          <a:p>
            <a:pPr marL="0" indent="0" algn="ctr">
              <a:buNone/>
            </a:pPr>
            <a:r>
              <a:rPr lang="en-US" b="1" dirty="0">
                <a:solidFill>
                  <a:schemeClr val="tx1"/>
                </a:solidFill>
                <a:effectLst>
                  <a:outerShdw blurRad="50800" dist="38100" dir="2700000" algn="tl" rotWithShape="0">
                    <a:prstClr val="black">
                      <a:alpha val="40000"/>
                    </a:prstClr>
                  </a:outerShdw>
                </a:effectLst>
              </a:rPr>
              <a:t>Invasive Species</a:t>
            </a:r>
          </a:p>
        </p:txBody>
      </p:sp>
      <p:sp>
        <p:nvSpPr>
          <p:cNvPr id="4" name="TextBox 3"/>
          <p:cNvSpPr txBox="1"/>
          <p:nvPr/>
        </p:nvSpPr>
        <p:spPr>
          <a:xfrm>
            <a:off x="825252" y="2664279"/>
            <a:ext cx="1375947" cy="369332"/>
          </a:xfrm>
          <a:prstGeom prst="rect">
            <a:avLst/>
          </a:prstGeom>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dirty="0">
                <a:latin typeface="Candara"/>
                <a:cs typeface="Candara"/>
              </a:rPr>
              <a:t>Recreation</a:t>
            </a:r>
          </a:p>
        </p:txBody>
      </p:sp>
      <p:sp>
        <p:nvSpPr>
          <p:cNvPr id="5" name="TextBox 4"/>
          <p:cNvSpPr txBox="1"/>
          <p:nvPr/>
        </p:nvSpPr>
        <p:spPr>
          <a:xfrm>
            <a:off x="3039547" y="5141415"/>
            <a:ext cx="1375947" cy="369332"/>
          </a:xfrm>
          <a:prstGeom prst="rect">
            <a:avLst/>
          </a:prstGeom>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dirty="0">
                <a:latin typeface="Candara"/>
                <a:cs typeface="Candara"/>
              </a:rPr>
              <a:t>Forestry</a:t>
            </a:r>
          </a:p>
        </p:txBody>
      </p:sp>
      <p:sp>
        <p:nvSpPr>
          <p:cNvPr id="6" name="TextBox 5"/>
          <p:cNvSpPr txBox="1"/>
          <p:nvPr/>
        </p:nvSpPr>
        <p:spPr>
          <a:xfrm>
            <a:off x="6272150" y="5141415"/>
            <a:ext cx="1375947" cy="369332"/>
          </a:xfrm>
          <a:prstGeom prst="rect">
            <a:avLst/>
          </a:prstGeom>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dirty="0">
                <a:latin typeface="Candara"/>
                <a:cs typeface="Candara"/>
              </a:rPr>
              <a:t>Agriculture</a:t>
            </a:r>
          </a:p>
        </p:txBody>
      </p:sp>
      <p:sp>
        <p:nvSpPr>
          <p:cNvPr id="7" name="TextBox 6"/>
          <p:cNvSpPr txBox="1"/>
          <p:nvPr/>
        </p:nvSpPr>
        <p:spPr>
          <a:xfrm>
            <a:off x="825252" y="4172533"/>
            <a:ext cx="1375947" cy="646331"/>
          </a:xfrm>
          <a:prstGeom prst="rect">
            <a:avLst/>
          </a:prstGeom>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dirty="0">
                <a:latin typeface="Candara"/>
                <a:cs typeface="Candara"/>
              </a:rPr>
              <a:t>Natural Heritage</a:t>
            </a:r>
          </a:p>
        </p:txBody>
      </p:sp>
      <p:sp>
        <p:nvSpPr>
          <p:cNvPr id="8" name="TextBox 7"/>
          <p:cNvSpPr txBox="1"/>
          <p:nvPr/>
        </p:nvSpPr>
        <p:spPr>
          <a:xfrm>
            <a:off x="5758060" y="1973184"/>
            <a:ext cx="1375947" cy="369332"/>
          </a:xfrm>
          <a:prstGeom prst="rect">
            <a:avLst/>
          </a:prstGeom>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dirty="0">
                <a:latin typeface="Candara"/>
                <a:cs typeface="Candara"/>
              </a:rPr>
              <a:t>Industry</a:t>
            </a:r>
          </a:p>
        </p:txBody>
      </p:sp>
      <p:sp>
        <p:nvSpPr>
          <p:cNvPr id="9" name="TextBox 8"/>
          <p:cNvSpPr txBox="1"/>
          <p:nvPr/>
        </p:nvSpPr>
        <p:spPr>
          <a:xfrm>
            <a:off x="3039547" y="1946503"/>
            <a:ext cx="1375947" cy="646331"/>
          </a:xfrm>
          <a:prstGeom prst="rect">
            <a:avLst/>
          </a:prstGeom>
          <a:ln/>
          <a:effectLst/>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dirty="0">
                <a:latin typeface="Candara"/>
                <a:cs typeface="Candara"/>
              </a:rPr>
              <a:t>Human Health</a:t>
            </a:r>
          </a:p>
        </p:txBody>
      </p:sp>
      <p:sp>
        <p:nvSpPr>
          <p:cNvPr id="10" name="TextBox 9"/>
          <p:cNvSpPr txBox="1"/>
          <p:nvPr/>
        </p:nvSpPr>
        <p:spPr>
          <a:xfrm>
            <a:off x="6801360" y="3387825"/>
            <a:ext cx="1375947" cy="369332"/>
          </a:xfrm>
          <a:prstGeom prst="rect">
            <a:avLst/>
          </a:prstGeom>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dirty="0">
                <a:latin typeface="Candara"/>
                <a:cs typeface="Candara"/>
              </a:rPr>
              <a:t>Economy</a:t>
            </a:r>
          </a:p>
        </p:txBody>
      </p:sp>
      <p:cxnSp>
        <p:nvCxnSpPr>
          <p:cNvPr id="12" name="Straight Arrow Connector 11"/>
          <p:cNvCxnSpPr>
            <a:stCxn id="3" idx="0"/>
            <a:endCxn id="9" idx="2"/>
          </p:cNvCxnSpPr>
          <p:nvPr/>
        </p:nvCxnSpPr>
        <p:spPr>
          <a:xfrm flipH="1" flipV="1">
            <a:off x="3727521" y="2592834"/>
            <a:ext cx="846553" cy="1080237"/>
          </a:xfrm>
          <a:prstGeom prst="straightConnector1">
            <a:avLst/>
          </a:prstGeom>
          <a:ln w="19050" cmpd="sng">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8" idx="2"/>
          </p:cNvCxnSpPr>
          <p:nvPr/>
        </p:nvCxnSpPr>
        <p:spPr>
          <a:xfrm flipV="1">
            <a:off x="4898976" y="2342516"/>
            <a:ext cx="1547058" cy="1330555"/>
          </a:xfrm>
          <a:prstGeom prst="straightConnector1">
            <a:avLst/>
          </a:prstGeom>
          <a:ln w="19050" cmpd="sng">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3" idx="3"/>
            <a:endCxn id="10" idx="1"/>
          </p:cNvCxnSpPr>
          <p:nvPr/>
        </p:nvCxnSpPr>
        <p:spPr>
          <a:xfrm flipV="1">
            <a:off x="5730593" y="3572491"/>
            <a:ext cx="1070767" cy="365479"/>
          </a:xfrm>
          <a:prstGeom prst="straightConnector1">
            <a:avLst/>
          </a:prstGeom>
          <a:ln w="19050" cmpd="sng">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4" idx="3"/>
          </p:cNvCxnSpPr>
          <p:nvPr/>
        </p:nvCxnSpPr>
        <p:spPr>
          <a:xfrm flipH="1" flipV="1">
            <a:off x="2201199" y="2848945"/>
            <a:ext cx="1216355" cy="908212"/>
          </a:xfrm>
          <a:prstGeom prst="straightConnector1">
            <a:avLst/>
          </a:prstGeom>
          <a:ln w="19050" cmpd="sng">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7" idx="3"/>
          </p:cNvCxnSpPr>
          <p:nvPr/>
        </p:nvCxnSpPr>
        <p:spPr>
          <a:xfrm flipH="1">
            <a:off x="2201199" y="4051686"/>
            <a:ext cx="1216355" cy="444013"/>
          </a:xfrm>
          <a:prstGeom prst="straightConnector1">
            <a:avLst/>
          </a:prstGeom>
          <a:ln w="19050" cmpd="sng">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5" idx="0"/>
          </p:cNvCxnSpPr>
          <p:nvPr/>
        </p:nvCxnSpPr>
        <p:spPr>
          <a:xfrm flipH="1">
            <a:off x="3727521" y="4202868"/>
            <a:ext cx="551524" cy="938547"/>
          </a:xfrm>
          <a:prstGeom prst="straightConnector1">
            <a:avLst/>
          </a:prstGeom>
          <a:ln w="19050" cmpd="sng">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898976" y="4202868"/>
            <a:ext cx="1373174" cy="938547"/>
          </a:xfrm>
          <a:prstGeom prst="straightConnector1">
            <a:avLst/>
          </a:prstGeom>
          <a:ln w="19050" cmpd="sng">
            <a:solidFill>
              <a:srgbClr val="984807"/>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493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1473911"/>
            <a:ext cx="9144000" cy="5384090"/>
            <a:chOff x="0" y="1486797"/>
            <a:chExt cx="9144000" cy="4404988"/>
          </a:xfrm>
        </p:grpSpPr>
        <p:pic>
          <p:nvPicPr>
            <p:cNvPr id="29" name="Picture 28" descr="middl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44789"/>
              <a:ext cx="9144000" cy="4037446"/>
            </a:xfrm>
            <a:prstGeom prst="rect">
              <a:avLst/>
            </a:prstGeom>
          </p:spPr>
        </p:pic>
        <p:pic>
          <p:nvPicPr>
            <p:cNvPr id="30" name="Picture 29" descr="main_botto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667667"/>
              <a:ext cx="9144000" cy="224118"/>
            </a:xfrm>
            <a:prstGeom prst="rect">
              <a:avLst/>
            </a:prstGeom>
          </p:spPr>
        </p:pic>
        <p:pic>
          <p:nvPicPr>
            <p:cNvPr id="31" name="Picture 30" descr="main_top.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486797"/>
              <a:ext cx="9144000" cy="268941"/>
            </a:xfrm>
            <a:prstGeom prst="rect">
              <a:avLst/>
            </a:prstGeom>
          </p:spPr>
        </p:pic>
      </p:grpSp>
      <p:sp>
        <p:nvSpPr>
          <p:cNvPr id="13" name="Content Placeholder 8"/>
          <p:cNvSpPr>
            <a:spLocks noGrp="1"/>
          </p:cNvSpPr>
          <p:nvPr>
            <p:ph idx="1"/>
          </p:nvPr>
        </p:nvSpPr>
        <p:spPr>
          <a:xfrm>
            <a:off x="148700" y="1802630"/>
            <a:ext cx="3581687" cy="4666181"/>
          </a:xfrm>
        </p:spPr>
        <p:txBody>
          <a:bodyPr>
            <a:noAutofit/>
          </a:bodyPr>
          <a:lstStyle/>
          <a:p>
            <a:r>
              <a:rPr lang="en-US" sz="2200" b="1" dirty="0">
                <a:solidFill>
                  <a:schemeClr val="tx1">
                    <a:lumMod val="85000"/>
                    <a:lumOff val="15000"/>
                  </a:schemeClr>
                </a:solidFill>
                <a:latin typeface="+mj-lt"/>
                <a:cs typeface="Calibri"/>
              </a:rPr>
              <a:t>Ship ballast water</a:t>
            </a:r>
          </a:p>
          <a:p>
            <a:r>
              <a:rPr lang="en-US" sz="2200" b="1" dirty="0">
                <a:solidFill>
                  <a:schemeClr val="tx1">
                    <a:lumMod val="85000"/>
                    <a:lumOff val="15000"/>
                  </a:schemeClr>
                </a:solidFill>
                <a:latin typeface="+mj-lt"/>
                <a:cs typeface="Calibri"/>
              </a:rPr>
              <a:t>Packing materials &amp; shipping pallets</a:t>
            </a:r>
          </a:p>
          <a:p>
            <a:r>
              <a:rPr lang="en-US" sz="2200" b="1" dirty="0">
                <a:solidFill>
                  <a:schemeClr val="tx1">
                    <a:lumMod val="85000"/>
                    <a:lumOff val="15000"/>
                  </a:schemeClr>
                </a:solidFill>
                <a:latin typeface="+mj-lt"/>
                <a:cs typeface="Calibri"/>
              </a:rPr>
              <a:t>Firewood</a:t>
            </a:r>
          </a:p>
          <a:p>
            <a:r>
              <a:rPr lang="en-US" sz="2200" dirty="0">
                <a:latin typeface="+mj-lt"/>
                <a:cs typeface="Calibri"/>
              </a:rPr>
              <a:t>Recreational travelers</a:t>
            </a:r>
          </a:p>
          <a:p>
            <a:r>
              <a:rPr lang="en-US" sz="2200" dirty="0">
                <a:latin typeface="+mj-lt"/>
                <a:cs typeface="Calibri"/>
              </a:rPr>
              <a:t>Hay</a:t>
            </a:r>
          </a:p>
          <a:p>
            <a:r>
              <a:rPr lang="en-US" sz="2200" b="1" dirty="0">
                <a:solidFill>
                  <a:schemeClr val="tx1">
                    <a:lumMod val="85000"/>
                    <a:lumOff val="15000"/>
                  </a:schemeClr>
                </a:solidFill>
                <a:latin typeface="+mj-lt"/>
                <a:cs typeface="Calibri"/>
              </a:rPr>
              <a:t>Flowers</a:t>
            </a:r>
          </a:p>
          <a:p>
            <a:r>
              <a:rPr lang="en-US" sz="2200" dirty="0">
                <a:latin typeface="+mj-lt"/>
                <a:cs typeface="Calibri"/>
              </a:rPr>
              <a:t>Mowing practices</a:t>
            </a:r>
          </a:p>
          <a:p>
            <a:r>
              <a:rPr lang="en-US" sz="2200" b="1" dirty="0">
                <a:solidFill>
                  <a:schemeClr val="tx1">
                    <a:lumMod val="85000"/>
                    <a:lumOff val="15000"/>
                  </a:schemeClr>
                </a:solidFill>
                <a:latin typeface="+mj-lt"/>
                <a:cs typeface="Calibri"/>
              </a:rPr>
              <a:t>Boats and Vehicles</a:t>
            </a:r>
          </a:p>
          <a:p>
            <a:r>
              <a:rPr lang="en-US" sz="2200" b="1" dirty="0">
                <a:solidFill>
                  <a:schemeClr val="tx1">
                    <a:lumMod val="85000"/>
                    <a:lumOff val="15000"/>
                  </a:schemeClr>
                </a:solidFill>
                <a:latin typeface="+mj-lt"/>
                <a:cs typeface="Calibri"/>
              </a:rPr>
              <a:t>Boots and gear</a:t>
            </a:r>
          </a:p>
          <a:p>
            <a:pPr marL="457092" lvl="1" indent="0">
              <a:buNone/>
            </a:pPr>
            <a:endParaRPr lang="en-US" sz="2200" dirty="0">
              <a:latin typeface="Calibri"/>
              <a:cs typeface="Calibri"/>
            </a:endParaRP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75561" y="1655347"/>
            <a:ext cx="2676662" cy="1803021"/>
          </a:xfrm>
          <a:prstGeom prst="rect">
            <a:avLst/>
          </a:prstGeom>
          <a:ln w="15875">
            <a:solidFill>
              <a:schemeClr val="tx1"/>
            </a:solidFill>
          </a:ln>
        </p:spPr>
      </p:pic>
      <p:pic>
        <p:nvPicPr>
          <p:cNvPr id="32" name="Picture 31" descr="header_log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 y="2"/>
            <a:ext cx="3939731" cy="534677"/>
          </a:xfrm>
          <a:prstGeom prst="rect">
            <a:avLst/>
          </a:prstGeom>
        </p:spPr>
      </p:pic>
      <p:pic>
        <p:nvPicPr>
          <p:cNvPr id="4" name="Picture 3" descr="inspecting_flowers.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884291" y="5087319"/>
            <a:ext cx="2059890" cy="1460649"/>
          </a:xfrm>
          <a:prstGeom prst="rect">
            <a:avLst/>
          </a:prstGeom>
          <a:ln>
            <a:solidFill>
              <a:schemeClr val="tx1"/>
            </a:solidFill>
          </a:ln>
        </p:spPr>
      </p:pic>
      <p:pic>
        <p:nvPicPr>
          <p:cNvPr id="19" name="Picture 18"/>
          <p:cNvPicPr>
            <a:picLocks noChangeAspect="1"/>
          </p:cNvPicPr>
          <p:nvPr/>
        </p:nvPicPr>
        <p:blipFill rotWithShape="1">
          <a:blip r:embed="rId9" cstate="screen">
            <a:extLst>
              <a:ext uri="{28A0092B-C50C-407E-A947-70E740481C1C}">
                <a14:useLocalDpi xmlns:a14="http://schemas.microsoft.com/office/drawing/2010/main"/>
              </a:ext>
            </a:extLst>
          </a:blip>
          <a:srcRect t="5664" r="8031" b="7613"/>
          <a:stretch/>
        </p:blipFill>
        <p:spPr>
          <a:xfrm rot="214310">
            <a:off x="6957962" y="3408188"/>
            <a:ext cx="1878619" cy="1489857"/>
          </a:xfrm>
          <a:prstGeom prst="rect">
            <a:avLst/>
          </a:prstGeom>
          <a:ln w="15875">
            <a:solidFill>
              <a:schemeClr val="tx1"/>
            </a:solidFill>
          </a:ln>
        </p:spPr>
      </p:pic>
      <p:sp>
        <p:nvSpPr>
          <p:cNvPr id="20" name="Title 1">
            <a:extLst>
              <a:ext uri="{FF2B5EF4-FFF2-40B4-BE49-F238E27FC236}">
                <a16:creationId xmlns:a16="http://schemas.microsoft.com/office/drawing/2014/main" id="{C4D3B137-4633-475B-9F1D-115A7CE101BE}"/>
              </a:ext>
            </a:extLst>
          </p:cNvPr>
          <p:cNvSpPr>
            <a:spLocks noGrp="1"/>
          </p:cNvSpPr>
          <p:nvPr>
            <p:ph type="title"/>
          </p:nvPr>
        </p:nvSpPr>
        <p:spPr>
          <a:xfrm>
            <a:off x="148700" y="633259"/>
            <a:ext cx="8538100" cy="640078"/>
          </a:xfrm>
        </p:spPr>
        <p:txBody>
          <a:bodyPr>
            <a:normAutofit/>
          </a:bodyPr>
          <a:lstStyle/>
          <a:p>
            <a:r>
              <a:rPr lang="en-US" sz="3000" b="1" dirty="0">
                <a:solidFill>
                  <a:schemeClr val="tx2">
                    <a:lumMod val="50000"/>
                  </a:schemeClr>
                </a:solidFill>
                <a:latin typeface="Century Gothic" panose="020B0502020202020204" pitchFamily="34" charset="0"/>
                <a:cs typeface="WC ROUGHTRAD Bta"/>
              </a:rPr>
              <a:t>Invasive Species Spread: Accidental</a:t>
            </a:r>
          </a:p>
        </p:txBody>
      </p:sp>
      <p:pic>
        <p:nvPicPr>
          <p:cNvPr id="3" name="Picture 2" descr="A picture containing grass, outdoor, parked&#10;&#10;Description automatically generated">
            <a:extLst>
              <a:ext uri="{FF2B5EF4-FFF2-40B4-BE49-F238E27FC236}">
                <a16:creationId xmlns:a16="http://schemas.microsoft.com/office/drawing/2014/main" id="{E2AA76AC-E46C-40B0-81D1-FC00419712A2}"/>
              </a:ext>
            </a:extLst>
          </p:cNvPr>
          <p:cNvPicPr>
            <a:picLocks noChangeAspect="1"/>
          </p:cNvPicPr>
          <p:nvPr/>
        </p:nvPicPr>
        <p:blipFill>
          <a:blip r:embed="rId10"/>
          <a:stretch>
            <a:fillRect/>
          </a:stretch>
        </p:blipFill>
        <p:spPr>
          <a:xfrm rot="21134240">
            <a:off x="3404467" y="4122136"/>
            <a:ext cx="2213245" cy="1658458"/>
          </a:xfrm>
          <a:prstGeom prst="rect">
            <a:avLst/>
          </a:prstGeom>
          <a:ln>
            <a:solidFill>
              <a:schemeClr val="tx1"/>
            </a:solidFill>
          </a:ln>
        </p:spPr>
      </p:pic>
      <p:pic>
        <p:nvPicPr>
          <p:cNvPr id="5" name="Picture 4" descr="pallets.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02867" y="5464229"/>
            <a:ext cx="1863227" cy="1188739"/>
          </a:xfrm>
          <a:prstGeom prst="rect">
            <a:avLst/>
          </a:prstGeom>
          <a:ln>
            <a:solidFill>
              <a:schemeClr val="tx1"/>
            </a:solidFill>
          </a:ln>
        </p:spPr>
      </p:pic>
      <p:pic>
        <p:nvPicPr>
          <p:cNvPr id="6" name="Picture 5" descr="Cerambicid-larva_in_packing_wood.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85149" y="1761749"/>
            <a:ext cx="1159244" cy="2109092"/>
          </a:xfrm>
          <a:prstGeom prst="rect">
            <a:avLst/>
          </a:prstGeom>
          <a:ln>
            <a:solidFill>
              <a:schemeClr val="tx1"/>
            </a:solidFill>
          </a:ln>
        </p:spPr>
      </p:pic>
      <p:pic>
        <p:nvPicPr>
          <p:cNvPr id="18" name="Content Placeholder 8" descr="firewood stack.jp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rot="242143">
            <a:off x="5016598" y="2334281"/>
            <a:ext cx="1704818" cy="1910548"/>
          </a:xfrm>
          <a:prstGeom prst="rect">
            <a:avLst/>
          </a:prstGeom>
          <a:ln>
            <a:solidFill>
              <a:schemeClr val="tx1"/>
            </a:solidFill>
          </a:ln>
        </p:spPr>
      </p:pic>
    </p:spTree>
    <p:extLst>
      <p:ext uri="{BB962C8B-B14F-4D97-AF65-F5344CB8AC3E}">
        <p14:creationId xmlns:p14="http://schemas.microsoft.com/office/powerpoint/2010/main" val="977039793"/>
      </p:ext>
    </p:extLst>
  </p:cSld>
  <p:clrMapOvr>
    <a:masterClrMapping/>
  </p:clrMapOvr>
  <p:transition spd="slow">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_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939731" cy="534677"/>
          </a:xfrm>
          <a:prstGeom prst="rect">
            <a:avLst/>
          </a:prstGeom>
        </p:spPr>
      </p:pic>
      <p:grpSp>
        <p:nvGrpSpPr>
          <p:cNvPr id="13" name="Group 12"/>
          <p:cNvGrpSpPr/>
          <p:nvPr/>
        </p:nvGrpSpPr>
        <p:grpSpPr>
          <a:xfrm>
            <a:off x="-95690" y="1724956"/>
            <a:ext cx="9292856" cy="5133043"/>
            <a:chOff x="0" y="1486797"/>
            <a:chExt cx="9144000" cy="4404988"/>
          </a:xfrm>
        </p:grpSpPr>
        <p:pic>
          <p:nvPicPr>
            <p:cNvPr id="7" name="Picture 6" descr="middl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744789"/>
              <a:ext cx="9144000" cy="4037446"/>
            </a:xfrm>
            <a:prstGeom prst="rect">
              <a:avLst/>
            </a:prstGeom>
          </p:spPr>
        </p:pic>
        <p:pic>
          <p:nvPicPr>
            <p:cNvPr id="8" name="Picture 7" descr="main_botto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667667"/>
              <a:ext cx="9144000" cy="224118"/>
            </a:xfrm>
            <a:prstGeom prst="rect">
              <a:avLst/>
            </a:prstGeom>
          </p:spPr>
        </p:pic>
        <p:pic>
          <p:nvPicPr>
            <p:cNvPr id="10" name="Picture 9" descr="main_top.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1486797"/>
              <a:ext cx="9144000" cy="268941"/>
            </a:xfrm>
            <a:prstGeom prst="rect">
              <a:avLst/>
            </a:prstGeom>
          </p:spPr>
        </p:pic>
      </p:grpSp>
      <p:sp>
        <p:nvSpPr>
          <p:cNvPr id="3" name="Content Placeholder 2"/>
          <p:cNvSpPr>
            <a:spLocks noGrp="1"/>
          </p:cNvSpPr>
          <p:nvPr>
            <p:ph idx="1"/>
          </p:nvPr>
        </p:nvSpPr>
        <p:spPr>
          <a:xfrm>
            <a:off x="184229" y="1986305"/>
            <a:ext cx="4567992" cy="3658951"/>
          </a:xfrm>
        </p:spPr>
        <p:txBody>
          <a:bodyPr>
            <a:normAutofit/>
          </a:bodyPr>
          <a:lstStyle/>
          <a:p>
            <a:r>
              <a:rPr lang="en-US" sz="2800" b="1" dirty="0">
                <a:solidFill>
                  <a:schemeClr val="tx1">
                    <a:lumMod val="85000"/>
                    <a:lumOff val="15000"/>
                  </a:schemeClr>
                </a:solidFill>
                <a:latin typeface="Candara" panose="020E0502030303020204" pitchFamily="34" charset="0"/>
                <a:cs typeface="Calibri"/>
              </a:rPr>
              <a:t>Ornamental planting</a:t>
            </a:r>
          </a:p>
          <a:p>
            <a:r>
              <a:rPr lang="en-US" sz="2800" b="1" dirty="0">
                <a:solidFill>
                  <a:schemeClr val="tx1">
                    <a:lumMod val="85000"/>
                    <a:lumOff val="15000"/>
                  </a:schemeClr>
                </a:solidFill>
                <a:latin typeface="Candara" panose="020E0502030303020204" pitchFamily="34" charset="0"/>
                <a:cs typeface="Calibri"/>
              </a:rPr>
              <a:t>Erosion control</a:t>
            </a:r>
          </a:p>
          <a:p>
            <a:r>
              <a:rPr lang="en-US" sz="2800" b="1" dirty="0">
                <a:solidFill>
                  <a:schemeClr val="tx1">
                    <a:lumMod val="85000"/>
                    <a:lumOff val="15000"/>
                  </a:schemeClr>
                </a:solidFill>
                <a:latin typeface="Candara" panose="020E0502030303020204" pitchFamily="34" charset="0"/>
                <a:cs typeface="Calibri"/>
              </a:rPr>
              <a:t>Agriculture/Sport/Fur</a:t>
            </a:r>
          </a:p>
          <a:p>
            <a:r>
              <a:rPr lang="en-US" sz="2800" b="1" dirty="0">
                <a:solidFill>
                  <a:schemeClr val="tx1">
                    <a:lumMod val="85000"/>
                    <a:lumOff val="15000"/>
                  </a:schemeClr>
                </a:solidFill>
                <a:latin typeface="Candara" panose="020E0502030303020204" pitchFamily="34" charset="0"/>
                <a:cs typeface="Calibri"/>
              </a:rPr>
              <a:t>Biological Controls</a:t>
            </a:r>
          </a:p>
          <a:p>
            <a:r>
              <a:rPr lang="en-US" sz="2800" b="1" dirty="0">
                <a:solidFill>
                  <a:schemeClr val="tx1">
                    <a:lumMod val="85000"/>
                    <a:lumOff val="15000"/>
                  </a:schemeClr>
                </a:solidFill>
                <a:latin typeface="Candara" panose="020E0502030303020204" pitchFamily="34" charset="0"/>
                <a:cs typeface="Calibri"/>
              </a:rPr>
              <a:t>Pets/Aquariums </a:t>
            </a:r>
          </a:p>
          <a:p>
            <a:r>
              <a:rPr lang="en-US" sz="2800" dirty="0">
                <a:latin typeface="Candara" panose="020E0502030303020204" pitchFamily="34" charset="0"/>
                <a:cs typeface="Calibri"/>
              </a:rPr>
              <a:t>Wildlife value</a:t>
            </a:r>
          </a:p>
          <a:p>
            <a:pPr lvl="1"/>
            <a:endParaRPr lang="en-US" sz="2000" b="1" dirty="0">
              <a:latin typeface="Candara" panose="020E0502030303020204" pitchFamily="34" charset="0"/>
              <a:cs typeface="Calibri"/>
            </a:endParaRPr>
          </a:p>
        </p:txBody>
      </p:sp>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t="4088"/>
          <a:stretch/>
        </p:blipFill>
        <p:spPr>
          <a:xfrm>
            <a:off x="6907780" y="1891651"/>
            <a:ext cx="2127187" cy="1775269"/>
          </a:xfrm>
          <a:prstGeom prst="rect">
            <a:avLst/>
          </a:prstGeom>
          <a:ln w="15875">
            <a:solidFill>
              <a:schemeClr val="tx1"/>
            </a:solidFill>
          </a:ln>
        </p:spPr>
      </p:pic>
      <p:sp>
        <p:nvSpPr>
          <p:cNvPr id="22" name="Title 1">
            <a:extLst>
              <a:ext uri="{FF2B5EF4-FFF2-40B4-BE49-F238E27FC236}">
                <a16:creationId xmlns:a16="http://schemas.microsoft.com/office/drawing/2014/main" id="{965FDFCE-0FDC-42A6-AB2F-F529D2B2D27A}"/>
              </a:ext>
            </a:extLst>
          </p:cNvPr>
          <p:cNvSpPr>
            <a:spLocks noGrp="1"/>
          </p:cNvSpPr>
          <p:nvPr>
            <p:ph type="title"/>
          </p:nvPr>
        </p:nvSpPr>
        <p:spPr>
          <a:xfrm>
            <a:off x="148700" y="633259"/>
            <a:ext cx="8538100" cy="640078"/>
          </a:xfrm>
        </p:spPr>
        <p:txBody>
          <a:bodyPr>
            <a:normAutofit/>
          </a:bodyPr>
          <a:lstStyle/>
          <a:p>
            <a:r>
              <a:rPr lang="en-US" sz="3000" b="1" dirty="0">
                <a:solidFill>
                  <a:schemeClr val="tx2">
                    <a:lumMod val="50000"/>
                  </a:schemeClr>
                </a:solidFill>
                <a:latin typeface="Century Gothic" panose="020B0502020202020204" pitchFamily="34" charset="0"/>
                <a:cs typeface="WC ROUGHTRAD Bta"/>
              </a:rPr>
              <a:t>Invasive Species Spread: Purposeful</a:t>
            </a:r>
          </a:p>
        </p:txBody>
      </p:sp>
      <p:pic>
        <p:nvPicPr>
          <p:cNvPr id="11" name="Picture 10" descr="A picture containing outdoor, plant, grass&#10;&#10;Description automatically generated">
            <a:extLst>
              <a:ext uri="{FF2B5EF4-FFF2-40B4-BE49-F238E27FC236}">
                <a16:creationId xmlns:a16="http://schemas.microsoft.com/office/drawing/2014/main" id="{8B0EDF4B-0B9B-48EF-A0AE-33DEF7FF0157}"/>
              </a:ext>
            </a:extLst>
          </p:cNvPr>
          <p:cNvPicPr>
            <a:picLocks noChangeAspect="1"/>
          </p:cNvPicPr>
          <p:nvPr/>
        </p:nvPicPr>
        <p:blipFill rotWithShape="1">
          <a:blip r:embed="rId8"/>
          <a:srcRect t="3755"/>
          <a:stretch/>
        </p:blipFill>
        <p:spPr>
          <a:xfrm>
            <a:off x="4338084" y="1775997"/>
            <a:ext cx="1977556" cy="2854958"/>
          </a:xfrm>
          <a:prstGeom prst="rect">
            <a:avLst/>
          </a:prstGeom>
          <a:ln>
            <a:solidFill>
              <a:schemeClr val="tx1"/>
            </a:solidFill>
          </a:ln>
        </p:spPr>
      </p:pic>
      <p:pic>
        <p:nvPicPr>
          <p:cNvPr id="33" name="Picture 32" descr="A picture containing grass, outdoor, field, laying&#10;&#10;Description automatically generated">
            <a:extLst>
              <a:ext uri="{FF2B5EF4-FFF2-40B4-BE49-F238E27FC236}">
                <a16:creationId xmlns:a16="http://schemas.microsoft.com/office/drawing/2014/main" id="{63DA02DE-3CFC-44CF-B898-11F31F339F86}"/>
              </a:ext>
            </a:extLst>
          </p:cNvPr>
          <p:cNvPicPr>
            <a:picLocks noChangeAspect="1"/>
          </p:cNvPicPr>
          <p:nvPr/>
        </p:nvPicPr>
        <p:blipFill rotWithShape="1">
          <a:blip r:embed="rId9"/>
          <a:srcRect t="35224" r="6852" b="20349"/>
          <a:stretch/>
        </p:blipFill>
        <p:spPr>
          <a:xfrm>
            <a:off x="5659137" y="5666999"/>
            <a:ext cx="3375830" cy="1030453"/>
          </a:xfrm>
          <a:prstGeom prst="rect">
            <a:avLst/>
          </a:prstGeom>
        </p:spPr>
      </p:pic>
      <p:pic>
        <p:nvPicPr>
          <p:cNvPr id="28" name="Picture 27" descr="A small rodent on the ground&#10;&#10;Description automatically generated with low confidence">
            <a:extLst>
              <a:ext uri="{FF2B5EF4-FFF2-40B4-BE49-F238E27FC236}">
                <a16:creationId xmlns:a16="http://schemas.microsoft.com/office/drawing/2014/main" id="{2CCE6459-036A-479A-B123-978F0A976DDE}"/>
              </a:ext>
            </a:extLst>
          </p:cNvPr>
          <p:cNvPicPr>
            <a:picLocks noChangeAspect="1"/>
          </p:cNvPicPr>
          <p:nvPr/>
        </p:nvPicPr>
        <p:blipFill rotWithShape="1">
          <a:blip r:embed="rId10"/>
          <a:srcRect l="11559" t="12109" r="12677" b="9232"/>
          <a:stretch/>
        </p:blipFill>
        <p:spPr>
          <a:xfrm>
            <a:off x="3530015" y="4781941"/>
            <a:ext cx="1977556" cy="1892878"/>
          </a:xfrm>
          <a:prstGeom prst="rect">
            <a:avLst/>
          </a:prstGeom>
          <a:ln>
            <a:solidFill>
              <a:schemeClr val="tx1"/>
            </a:solidFill>
          </a:ln>
        </p:spPr>
      </p:pic>
      <p:pic>
        <p:nvPicPr>
          <p:cNvPr id="35" name="Picture 34" descr="A picture containing plant, tree, outdoor, green&#10;&#10;Description automatically generated">
            <a:extLst>
              <a:ext uri="{FF2B5EF4-FFF2-40B4-BE49-F238E27FC236}">
                <a16:creationId xmlns:a16="http://schemas.microsoft.com/office/drawing/2014/main" id="{1802E45A-AE1D-45D0-AD90-CC14D5471885}"/>
              </a:ext>
            </a:extLst>
          </p:cNvPr>
          <p:cNvPicPr>
            <a:picLocks noChangeAspect="1"/>
          </p:cNvPicPr>
          <p:nvPr/>
        </p:nvPicPr>
        <p:blipFill>
          <a:blip r:embed="rId11"/>
          <a:stretch>
            <a:fillRect/>
          </a:stretch>
        </p:blipFill>
        <p:spPr>
          <a:xfrm>
            <a:off x="6507554" y="3833219"/>
            <a:ext cx="2527413" cy="1684942"/>
          </a:xfrm>
          <a:prstGeom prst="rect">
            <a:avLst/>
          </a:prstGeom>
        </p:spPr>
      </p:pic>
    </p:spTree>
    <p:extLst>
      <p:ext uri="{BB962C8B-B14F-4D97-AF65-F5344CB8AC3E}">
        <p14:creationId xmlns:p14="http://schemas.microsoft.com/office/powerpoint/2010/main" val="221085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2532" y="1642919"/>
            <a:ext cx="9335386" cy="4951195"/>
            <a:chOff x="0" y="1486797"/>
            <a:chExt cx="9144000" cy="4404988"/>
          </a:xfrm>
        </p:grpSpPr>
        <p:pic>
          <p:nvPicPr>
            <p:cNvPr id="20" name="Picture 19" descr="middl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44789"/>
              <a:ext cx="9144000" cy="4037446"/>
            </a:xfrm>
            <a:prstGeom prst="rect">
              <a:avLst/>
            </a:prstGeom>
          </p:spPr>
        </p:pic>
        <p:pic>
          <p:nvPicPr>
            <p:cNvPr id="21" name="Picture 20" descr="main_botto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667667"/>
              <a:ext cx="9144000" cy="224118"/>
            </a:xfrm>
            <a:prstGeom prst="rect">
              <a:avLst/>
            </a:prstGeom>
          </p:spPr>
        </p:pic>
        <p:pic>
          <p:nvPicPr>
            <p:cNvPr id="22" name="Picture 21" descr="main_top.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486797"/>
              <a:ext cx="9144000" cy="268941"/>
            </a:xfrm>
            <a:prstGeom prst="rect">
              <a:avLst/>
            </a:prstGeom>
          </p:spPr>
        </p:pic>
      </p:grpSp>
      <p:sp>
        <p:nvSpPr>
          <p:cNvPr id="2" name="Title 1"/>
          <p:cNvSpPr>
            <a:spLocks noGrp="1"/>
          </p:cNvSpPr>
          <p:nvPr>
            <p:ph type="title"/>
          </p:nvPr>
        </p:nvSpPr>
        <p:spPr>
          <a:xfrm>
            <a:off x="457200" y="638760"/>
            <a:ext cx="8229600" cy="774705"/>
          </a:xfrm>
        </p:spPr>
        <p:txBody>
          <a:bodyPr>
            <a:normAutofit fontScale="90000"/>
          </a:bodyPr>
          <a:lstStyle/>
          <a:p>
            <a:r>
              <a:rPr lang="en-US" sz="3300" b="1" dirty="0">
                <a:solidFill>
                  <a:schemeClr val="accent2">
                    <a:lumMod val="50000"/>
                  </a:schemeClr>
                </a:solidFill>
                <a:latin typeface="Century Gothic" panose="020B0502020202020204" pitchFamily="34" charset="0"/>
                <a:cs typeface="WC ROUGHTRAD Bta"/>
              </a:rPr>
              <a:t>Why Do We Battle Invasive Species?</a:t>
            </a:r>
            <a:br>
              <a:rPr lang="en-US" b="1" dirty="0">
                <a:latin typeface="Century Gothic" panose="020B0502020202020204" pitchFamily="34" charset="0"/>
              </a:rPr>
            </a:br>
            <a:r>
              <a:rPr lang="en-US" sz="2400" b="1" dirty="0">
                <a:solidFill>
                  <a:srgbClr val="984807"/>
                </a:solidFill>
                <a:latin typeface="Century Gothic" panose="020B0502020202020204" pitchFamily="34" charset="0"/>
              </a:rPr>
              <a:t>Economic Harm</a:t>
            </a:r>
          </a:p>
        </p:txBody>
      </p:sp>
      <p:sp>
        <p:nvSpPr>
          <p:cNvPr id="12" name="Content Placeholder 8"/>
          <p:cNvSpPr>
            <a:spLocks noGrp="1"/>
          </p:cNvSpPr>
          <p:nvPr>
            <p:ph idx="1"/>
          </p:nvPr>
        </p:nvSpPr>
        <p:spPr>
          <a:xfrm>
            <a:off x="144179" y="1990421"/>
            <a:ext cx="8859262" cy="4132302"/>
          </a:xfrm>
        </p:spPr>
        <p:txBody>
          <a:bodyPr>
            <a:normAutofit fontScale="92500" lnSpcReduction="20000"/>
          </a:bodyPr>
          <a:lstStyle/>
          <a:p>
            <a:pPr marL="0" lvl="1" indent="0">
              <a:spcBef>
                <a:spcPts val="1999"/>
              </a:spcBef>
              <a:buNone/>
            </a:pPr>
            <a:r>
              <a:rPr lang="en-US" sz="3000" b="1" dirty="0">
                <a:solidFill>
                  <a:schemeClr val="accent5">
                    <a:lumMod val="50000"/>
                  </a:schemeClr>
                </a:solidFill>
                <a:latin typeface="Candara" panose="020E0502030303020204" pitchFamily="34" charset="0"/>
              </a:rPr>
              <a:t>50,000 non-native species in the U.S. costs over $138 billion annually.</a:t>
            </a:r>
          </a:p>
          <a:p>
            <a:pPr marL="344408" lvl="1" algn="just">
              <a:buNone/>
            </a:pPr>
            <a:r>
              <a:rPr lang="en-US" sz="1800" b="1" i="1" dirty="0">
                <a:solidFill>
                  <a:schemeClr val="tx1"/>
                </a:solidFill>
                <a:latin typeface="Candara" panose="020E0502030303020204" pitchFamily="34" charset="0"/>
              </a:rPr>
              <a:t>Examples:</a:t>
            </a:r>
          </a:p>
          <a:p>
            <a:pPr marL="344408" lvl="1" algn="just"/>
            <a:r>
              <a:rPr lang="en-US" sz="1800" b="1" dirty="0">
                <a:solidFill>
                  <a:schemeClr val="tx2">
                    <a:lumMod val="50000"/>
                  </a:schemeClr>
                </a:solidFill>
                <a:latin typeface="Candara" panose="020E0502030303020204" pitchFamily="34" charset="0"/>
              </a:rPr>
              <a:t>Feral Animals: </a:t>
            </a:r>
          </a:p>
          <a:p>
            <a:pPr marL="744365" lvl="2" algn="just"/>
            <a:r>
              <a:rPr lang="en-US" sz="1600" dirty="0">
                <a:solidFill>
                  <a:schemeClr val="tx2">
                    <a:lumMod val="50000"/>
                  </a:schemeClr>
                </a:solidFill>
                <a:latin typeface="Candara" panose="020E0502030303020204" pitchFamily="34" charset="0"/>
              </a:rPr>
              <a:t>cats kill approximately 465 million birds/year and cost an estimated </a:t>
            </a:r>
            <a:r>
              <a:rPr lang="en-US" sz="1600" b="1" dirty="0">
                <a:solidFill>
                  <a:schemeClr val="tx2">
                    <a:lumMod val="50000"/>
                  </a:schemeClr>
                </a:solidFill>
                <a:latin typeface="Candara" panose="020E0502030303020204" pitchFamily="34" charset="0"/>
              </a:rPr>
              <a:t>$14 billion/year</a:t>
            </a:r>
            <a:r>
              <a:rPr lang="en-US" sz="1600" baseline="30000" dirty="0">
                <a:solidFill>
                  <a:schemeClr val="tx2">
                    <a:lumMod val="50000"/>
                  </a:schemeClr>
                </a:solidFill>
                <a:latin typeface="Candara" panose="020E0502030303020204" pitchFamily="34" charset="0"/>
              </a:rPr>
              <a:t>1</a:t>
            </a:r>
          </a:p>
          <a:p>
            <a:pPr marL="744365" lvl="2" algn="just"/>
            <a:r>
              <a:rPr lang="en-US" sz="1600" b="1" dirty="0">
                <a:solidFill>
                  <a:schemeClr val="tx2">
                    <a:lumMod val="50000"/>
                  </a:schemeClr>
                </a:solidFill>
                <a:latin typeface="Candara" panose="020E0502030303020204" pitchFamily="34" charset="0"/>
              </a:rPr>
              <a:t>$1.5 billion/</a:t>
            </a:r>
            <a:r>
              <a:rPr lang="en-US" sz="1600" b="1" dirty="0" err="1">
                <a:solidFill>
                  <a:schemeClr val="tx2">
                    <a:lumMod val="50000"/>
                  </a:schemeClr>
                </a:solidFill>
                <a:latin typeface="Candara" panose="020E0502030303020204" pitchFamily="34" charset="0"/>
              </a:rPr>
              <a:t>yr</a:t>
            </a:r>
            <a:r>
              <a:rPr lang="en-US" sz="1600" b="1" dirty="0">
                <a:solidFill>
                  <a:schemeClr val="tx2">
                    <a:lumMod val="50000"/>
                  </a:schemeClr>
                </a:solidFill>
                <a:latin typeface="Candara" panose="020E0502030303020204" pitchFamily="34" charset="0"/>
              </a:rPr>
              <a:t> </a:t>
            </a:r>
            <a:r>
              <a:rPr lang="en-US" sz="1600" dirty="0">
                <a:solidFill>
                  <a:schemeClr val="tx2">
                    <a:lumMod val="50000"/>
                  </a:schemeClr>
                </a:solidFill>
                <a:latin typeface="Candara" panose="020E0502030303020204" pitchFamily="34" charset="0"/>
              </a:rPr>
              <a:t>spent to repair and prevent damage by feral hogs in the US.</a:t>
            </a:r>
            <a:r>
              <a:rPr lang="en-US" sz="1600" baseline="30000" dirty="0">
                <a:solidFill>
                  <a:schemeClr val="tx2">
                    <a:lumMod val="50000"/>
                  </a:schemeClr>
                </a:solidFill>
                <a:latin typeface="Candara" panose="020E0502030303020204" pitchFamily="34" charset="0"/>
              </a:rPr>
              <a:t>5</a:t>
            </a:r>
          </a:p>
          <a:p>
            <a:pPr marL="344408" lvl="1" algn="just"/>
            <a:r>
              <a:rPr lang="en-US" sz="1800" b="1" dirty="0">
                <a:solidFill>
                  <a:schemeClr val="tx2">
                    <a:lumMod val="50000"/>
                  </a:schemeClr>
                </a:solidFill>
                <a:latin typeface="Candara" panose="020E0502030303020204" pitchFamily="34" charset="0"/>
              </a:rPr>
              <a:t>Invasive Exotic Pets: </a:t>
            </a:r>
            <a:r>
              <a:rPr lang="en-US" sz="1800" dirty="0">
                <a:solidFill>
                  <a:schemeClr val="tx2">
                    <a:lumMod val="50000"/>
                  </a:schemeClr>
                </a:solidFill>
                <a:latin typeface="Candara" panose="020E0502030303020204" pitchFamily="34" charset="0"/>
              </a:rPr>
              <a:t>Control of Burmese python in Florida costs USFWS </a:t>
            </a:r>
            <a:r>
              <a:rPr lang="en-US" sz="1800" b="1" dirty="0">
                <a:solidFill>
                  <a:schemeClr val="tx2">
                    <a:lumMod val="50000"/>
                  </a:schemeClr>
                </a:solidFill>
                <a:latin typeface="Candara" panose="020E0502030303020204" pitchFamily="34" charset="0"/>
              </a:rPr>
              <a:t>$720,000 annually</a:t>
            </a:r>
            <a:r>
              <a:rPr lang="en-US" sz="1800" baseline="30000" dirty="0">
                <a:solidFill>
                  <a:schemeClr val="tx2">
                    <a:lumMod val="50000"/>
                  </a:schemeClr>
                </a:solidFill>
                <a:latin typeface="Candara" panose="020E0502030303020204" pitchFamily="34" charset="0"/>
              </a:rPr>
              <a:t>2</a:t>
            </a:r>
          </a:p>
          <a:p>
            <a:pPr marL="344408" lvl="1" algn="just"/>
            <a:r>
              <a:rPr lang="en-US" sz="1800" b="1" dirty="0">
                <a:solidFill>
                  <a:schemeClr val="tx2">
                    <a:lumMod val="50000"/>
                  </a:schemeClr>
                </a:solidFill>
                <a:latin typeface="Candara" panose="020E0502030303020204" pitchFamily="34" charset="0"/>
              </a:rPr>
              <a:t>Asian Carp Barrier:  </a:t>
            </a:r>
            <a:r>
              <a:rPr lang="en-US" sz="1800" dirty="0">
                <a:solidFill>
                  <a:schemeClr val="tx2">
                    <a:lumMod val="50000"/>
                  </a:schemeClr>
                </a:solidFill>
                <a:latin typeface="Candara" panose="020E0502030303020204" pitchFamily="34" charset="0"/>
              </a:rPr>
              <a:t>$30 million to build, $18 million/</a:t>
            </a:r>
            <a:r>
              <a:rPr lang="en-US" sz="1800" dirty="0" err="1">
                <a:solidFill>
                  <a:schemeClr val="tx2">
                    <a:lumMod val="50000"/>
                  </a:schemeClr>
                </a:solidFill>
                <a:latin typeface="Candara" panose="020E0502030303020204" pitchFamily="34" charset="0"/>
              </a:rPr>
              <a:t>yr</a:t>
            </a:r>
            <a:r>
              <a:rPr lang="en-US" sz="1800" dirty="0">
                <a:solidFill>
                  <a:schemeClr val="tx2">
                    <a:lumMod val="50000"/>
                  </a:schemeClr>
                </a:solidFill>
                <a:latin typeface="Candara" panose="020E0502030303020204" pitchFamily="34" charset="0"/>
              </a:rPr>
              <a:t> to maintain </a:t>
            </a:r>
          </a:p>
          <a:p>
            <a:pPr marL="344408" lvl="1" algn="just"/>
            <a:r>
              <a:rPr lang="en-US" sz="1800" b="1" dirty="0">
                <a:solidFill>
                  <a:schemeClr val="tx2">
                    <a:lumMod val="50000"/>
                  </a:schemeClr>
                </a:solidFill>
                <a:latin typeface="Candara" panose="020E0502030303020204" pitchFamily="34" charset="0"/>
              </a:rPr>
              <a:t>Emerald Ash Borer :</a:t>
            </a:r>
            <a:r>
              <a:rPr lang="en-US" sz="1800" dirty="0">
                <a:solidFill>
                  <a:schemeClr val="tx2">
                    <a:lumMod val="50000"/>
                  </a:schemeClr>
                </a:solidFill>
                <a:latin typeface="Candara" panose="020E0502030303020204" pitchFamily="34" charset="0"/>
              </a:rPr>
              <a:t> Cost of treatments, removal and replacement of trees in urban areas through 2019 is </a:t>
            </a:r>
            <a:r>
              <a:rPr lang="en-US" sz="1800" b="1" dirty="0">
                <a:solidFill>
                  <a:schemeClr val="tx2">
                    <a:lumMod val="50000"/>
                  </a:schemeClr>
                </a:solidFill>
                <a:latin typeface="Candara" panose="020E0502030303020204" pitchFamily="34" charset="0"/>
              </a:rPr>
              <a:t>$10.7 billion</a:t>
            </a:r>
            <a:r>
              <a:rPr lang="en-US" sz="1800" baseline="30000" dirty="0">
                <a:solidFill>
                  <a:schemeClr val="tx2">
                    <a:lumMod val="50000"/>
                  </a:schemeClr>
                </a:solidFill>
                <a:latin typeface="Candara" panose="020E0502030303020204" pitchFamily="34" charset="0"/>
              </a:rPr>
              <a:t>3</a:t>
            </a:r>
            <a:r>
              <a:rPr lang="en-US" sz="1800" dirty="0">
                <a:solidFill>
                  <a:schemeClr val="tx2">
                    <a:lumMod val="50000"/>
                  </a:schemeClr>
                </a:solidFill>
                <a:latin typeface="Candara" panose="020E0502030303020204" pitchFamily="34" charset="0"/>
              </a:rPr>
              <a:t> </a:t>
            </a:r>
          </a:p>
          <a:p>
            <a:pPr marL="344408" lvl="1" algn="just"/>
            <a:r>
              <a:rPr lang="en-US" sz="1800" b="1" dirty="0">
                <a:solidFill>
                  <a:srgbClr val="800000"/>
                </a:solidFill>
                <a:latin typeface="Candara" panose="020E0502030303020204" pitchFamily="34" charset="0"/>
              </a:rPr>
              <a:t>Texas </a:t>
            </a:r>
            <a:r>
              <a:rPr lang="en-US" sz="1800" b="1" dirty="0">
                <a:solidFill>
                  <a:schemeClr val="tx2">
                    <a:lumMod val="50000"/>
                  </a:schemeClr>
                </a:solidFill>
                <a:latin typeface="Candara" panose="020E0502030303020204" pitchFamily="34" charset="0"/>
              </a:rPr>
              <a:t>Invasive Aquatics:</a:t>
            </a:r>
            <a:r>
              <a:rPr lang="en-US" sz="1800" dirty="0">
                <a:solidFill>
                  <a:schemeClr val="tx2">
                    <a:lumMod val="50000"/>
                  </a:schemeClr>
                </a:solidFill>
                <a:latin typeface="Candara" panose="020E0502030303020204" pitchFamily="34" charset="0"/>
              </a:rPr>
              <a:t>  Estimates of </a:t>
            </a:r>
            <a:r>
              <a:rPr lang="en-US" sz="1800" b="1" dirty="0">
                <a:solidFill>
                  <a:schemeClr val="tx2">
                    <a:lumMod val="50000"/>
                  </a:schemeClr>
                </a:solidFill>
                <a:latin typeface="Candara" panose="020E0502030303020204" pitchFamily="34" charset="0"/>
              </a:rPr>
              <a:t>$17 million in lost property value</a:t>
            </a:r>
            <a:r>
              <a:rPr lang="en-US" sz="1800" dirty="0">
                <a:solidFill>
                  <a:schemeClr val="tx2">
                    <a:lumMod val="50000"/>
                  </a:schemeClr>
                </a:solidFill>
                <a:latin typeface="Candara" panose="020E0502030303020204" pitchFamily="34" charset="0"/>
              </a:rPr>
              <a:t>. Legislature has allocated $9.6 million for 2016-2017 biennium to address aquatic invasive species.</a:t>
            </a:r>
            <a:r>
              <a:rPr lang="fr-FR" sz="1800" baseline="30000" dirty="0">
                <a:solidFill>
                  <a:schemeClr val="tx2">
                    <a:lumMod val="50000"/>
                  </a:schemeClr>
                </a:solidFill>
                <a:latin typeface="Candara"/>
              </a:rPr>
              <a:t>4</a:t>
            </a:r>
            <a:endParaRPr lang="en-US" sz="1800" dirty="0">
              <a:solidFill>
                <a:schemeClr val="tx2">
                  <a:lumMod val="50000"/>
                </a:schemeClr>
              </a:solidFill>
              <a:latin typeface="Candara" panose="020E0502030303020204" pitchFamily="34" charset="0"/>
            </a:endParaRPr>
          </a:p>
        </p:txBody>
      </p:sp>
      <p:pic>
        <p:nvPicPr>
          <p:cNvPr id="19" name="Picture 18" descr="header_log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 y="2"/>
            <a:ext cx="3939731" cy="534677"/>
          </a:xfrm>
          <a:prstGeom prst="rect">
            <a:avLst/>
          </a:prstGeom>
        </p:spPr>
      </p:pic>
      <p:sp>
        <p:nvSpPr>
          <p:cNvPr id="10" name="TextBox 9"/>
          <p:cNvSpPr txBox="1"/>
          <p:nvPr/>
        </p:nvSpPr>
        <p:spPr>
          <a:xfrm>
            <a:off x="283347" y="6089632"/>
            <a:ext cx="8621566" cy="276977"/>
          </a:xfrm>
          <a:prstGeom prst="rect">
            <a:avLst/>
          </a:prstGeom>
          <a:noFill/>
        </p:spPr>
        <p:txBody>
          <a:bodyPr wrap="square" lIns="91418" tIns="45709" rIns="91418" bIns="45709" rtlCol="0">
            <a:spAutoFit/>
          </a:bodyPr>
          <a:lstStyle/>
          <a:p>
            <a:pPr marL="0" lvl="1"/>
            <a:r>
              <a:rPr lang="en-US" sz="1200" dirty="0">
                <a:solidFill>
                  <a:schemeClr val="bg1"/>
                </a:solidFill>
                <a:latin typeface="Candara"/>
              </a:rPr>
              <a:t> </a:t>
            </a:r>
            <a:r>
              <a:rPr lang="fr-FR" sz="1600" baseline="30000" dirty="0">
                <a:solidFill>
                  <a:schemeClr val="bg1"/>
                </a:solidFill>
                <a:latin typeface="Candara"/>
              </a:rPr>
              <a:t>1</a:t>
            </a:r>
            <a:r>
              <a:rPr lang="fr-FR" sz="1200" dirty="0">
                <a:solidFill>
                  <a:schemeClr val="bg1"/>
                </a:solidFill>
                <a:latin typeface="Candara"/>
              </a:rPr>
              <a:t>National Invasive Species Information Center, 2006      </a:t>
            </a:r>
            <a:r>
              <a:rPr lang="fr-FR" sz="1600" baseline="30000" dirty="0">
                <a:solidFill>
                  <a:schemeClr val="bg1"/>
                </a:solidFill>
                <a:latin typeface="Candara"/>
              </a:rPr>
              <a:t>2</a:t>
            </a:r>
            <a:r>
              <a:rPr lang="fr-FR" sz="1200" dirty="0">
                <a:solidFill>
                  <a:schemeClr val="bg1"/>
                </a:solidFill>
                <a:latin typeface="Candara"/>
              </a:rPr>
              <a:t> USFWS, 2012       </a:t>
            </a:r>
            <a:r>
              <a:rPr lang="fr-FR" sz="1200" baseline="30000" dirty="0">
                <a:solidFill>
                  <a:schemeClr val="bg1"/>
                </a:solidFill>
                <a:latin typeface="Candara"/>
              </a:rPr>
              <a:t>3</a:t>
            </a:r>
            <a:r>
              <a:rPr lang="fr-FR" sz="1200" dirty="0">
                <a:solidFill>
                  <a:schemeClr val="bg1"/>
                </a:solidFill>
                <a:latin typeface="Candara"/>
              </a:rPr>
              <a:t> Kovacs et al. 2010       </a:t>
            </a:r>
            <a:r>
              <a:rPr lang="fr-FR" sz="1200" baseline="30000" dirty="0">
                <a:solidFill>
                  <a:schemeClr val="bg1"/>
                </a:solidFill>
                <a:latin typeface="Candara"/>
              </a:rPr>
              <a:t>4 </a:t>
            </a:r>
            <a:r>
              <a:rPr lang="fr-FR" sz="1200" dirty="0">
                <a:solidFill>
                  <a:schemeClr val="bg1"/>
                </a:solidFill>
                <a:latin typeface="Candara"/>
              </a:rPr>
              <a:t>TPWD     </a:t>
            </a:r>
            <a:r>
              <a:rPr lang="en-US" sz="1200" baseline="30000" dirty="0">
                <a:solidFill>
                  <a:schemeClr val="bg1"/>
                </a:solidFill>
                <a:latin typeface="Candara" panose="020E0502030303020204" pitchFamily="34" charset="0"/>
              </a:rPr>
              <a:t>5</a:t>
            </a:r>
            <a:r>
              <a:rPr lang="en-US" sz="1200" dirty="0">
                <a:solidFill>
                  <a:schemeClr val="bg1"/>
                </a:solidFill>
                <a:latin typeface="Candara" panose="020E0502030303020204" pitchFamily="34" charset="0"/>
              </a:rPr>
              <a:t>Snow et al., 2017</a:t>
            </a:r>
            <a:endParaRPr lang="en-US" sz="1800" dirty="0">
              <a:solidFill>
                <a:schemeClr val="bg1"/>
              </a:solidFill>
              <a:latin typeface="Candara" panose="020E0502030303020204" pitchFamily="34" charset="0"/>
            </a:endParaRPr>
          </a:p>
        </p:txBody>
      </p:sp>
      <p:pic>
        <p:nvPicPr>
          <p:cNvPr id="13" name="Picture 12">
            <a:extLst>
              <a:ext uri="{FF2B5EF4-FFF2-40B4-BE49-F238E27FC236}">
                <a16:creationId xmlns:a16="http://schemas.microsoft.com/office/drawing/2014/main" id="{8CA853AB-EF67-45E6-A6E4-A2C9ABBA8E02}"/>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5537345" y="106915"/>
            <a:ext cx="3484477" cy="306595"/>
          </a:xfrm>
          <a:prstGeom prst="rect">
            <a:avLst/>
          </a:prstGeom>
        </p:spPr>
      </p:pic>
    </p:spTree>
    <p:extLst>
      <p:ext uri="{BB962C8B-B14F-4D97-AF65-F5344CB8AC3E}">
        <p14:creationId xmlns:p14="http://schemas.microsoft.com/office/powerpoint/2010/main" val="3815219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39472</TotalTime>
  <Words>1431</Words>
  <Application>Microsoft Macintosh PowerPoint</Application>
  <PresentationFormat>On-screen Show (4:3)</PresentationFormat>
  <Paragraphs>139</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Candara</vt:lpstr>
      <vt:lpstr>Century Gothic</vt:lpstr>
      <vt:lpstr>Goudy Old Style</vt:lpstr>
      <vt:lpstr>Trebuchet MS</vt:lpstr>
      <vt:lpstr>Wingdings 3</vt:lpstr>
      <vt:lpstr>Facet</vt:lpstr>
      <vt:lpstr>PowerPoint Presentation</vt:lpstr>
      <vt:lpstr>PowerPoint Presentation</vt:lpstr>
      <vt:lpstr>What are Invasive Species?</vt:lpstr>
      <vt:lpstr>What Is an Invasive Species?</vt:lpstr>
      <vt:lpstr>Invasive Species, continued</vt:lpstr>
      <vt:lpstr>Invasive Species Impacts</vt:lpstr>
      <vt:lpstr>Invasive Species Spread: Accidental</vt:lpstr>
      <vt:lpstr>Invasive Species Spread: Purposeful</vt:lpstr>
      <vt:lpstr>Why Do We Battle Invasive Species? Economic Harm</vt:lpstr>
      <vt:lpstr>Why Do We Battle Invasive Species? Damage to Human Health &amp; Social/Recreational</vt:lpstr>
      <vt:lpstr>Red Imported Fire Ant (Solenopsis invicta)</vt:lpstr>
      <vt:lpstr>PowerPoint Presentation</vt:lpstr>
      <vt:lpstr>PowerPoint Presentation</vt:lpstr>
    </vt:vector>
  </TitlesOfParts>
  <Company>The Univeristy of Texas at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Bush</dc:creator>
  <cp:lastModifiedBy>Kleiner, Kylee</cp:lastModifiedBy>
  <cp:revision>1191</cp:revision>
  <cp:lastPrinted>2021-05-06T15:04:35Z</cp:lastPrinted>
  <dcterms:created xsi:type="dcterms:W3CDTF">2013-11-13T21:27:55Z</dcterms:created>
  <dcterms:modified xsi:type="dcterms:W3CDTF">2025-08-21T20:51:16Z</dcterms:modified>
</cp:coreProperties>
</file>